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6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gif" ContentType="image/gif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9"/>
  </p:notesMasterIdLst>
  <p:sldIdLst>
    <p:sldId id="489" r:id="rId2"/>
    <p:sldId id="597" r:id="rId3"/>
    <p:sldId id="493" r:id="rId4"/>
    <p:sldId id="495" r:id="rId5"/>
    <p:sldId id="496" r:id="rId6"/>
    <p:sldId id="497" r:id="rId7"/>
    <p:sldId id="498" r:id="rId8"/>
    <p:sldId id="538" r:id="rId9"/>
    <p:sldId id="554" r:id="rId10"/>
    <p:sldId id="553" r:id="rId11"/>
    <p:sldId id="556" r:id="rId12"/>
    <p:sldId id="555" r:id="rId13"/>
    <p:sldId id="557" r:id="rId14"/>
    <p:sldId id="558" r:id="rId15"/>
    <p:sldId id="559" r:id="rId16"/>
    <p:sldId id="560" r:id="rId17"/>
    <p:sldId id="561" r:id="rId18"/>
    <p:sldId id="590" r:id="rId19"/>
    <p:sldId id="506" r:id="rId20"/>
    <p:sldId id="508" r:id="rId21"/>
    <p:sldId id="509" r:id="rId22"/>
    <p:sldId id="507" r:id="rId23"/>
    <p:sldId id="510" r:id="rId24"/>
    <p:sldId id="511" r:id="rId25"/>
    <p:sldId id="562" r:id="rId26"/>
    <p:sldId id="512" r:id="rId27"/>
    <p:sldId id="513" r:id="rId28"/>
    <p:sldId id="514" r:id="rId29"/>
    <p:sldId id="595" r:id="rId30"/>
    <p:sldId id="515" r:id="rId31"/>
    <p:sldId id="566" r:id="rId32"/>
    <p:sldId id="531" r:id="rId33"/>
    <p:sldId id="568" r:id="rId34"/>
    <p:sldId id="567" r:id="rId35"/>
    <p:sldId id="569" r:id="rId36"/>
    <p:sldId id="592" r:id="rId37"/>
    <p:sldId id="570" r:id="rId38"/>
    <p:sldId id="572" r:id="rId39"/>
    <p:sldId id="573" r:id="rId40"/>
    <p:sldId id="574" r:id="rId41"/>
    <p:sldId id="575" r:id="rId42"/>
    <p:sldId id="591" r:id="rId43"/>
    <p:sldId id="576" r:id="rId44"/>
    <p:sldId id="577" r:id="rId45"/>
    <p:sldId id="542" r:id="rId46"/>
    <p:sldId id="579" r:id="rId47"/>
    <p:sldId id="528" r:id="rId48"/>
    <p:sldId id="580" r:id="rId49"/>
    <p:sldId id="581" r:id="rId50"/>
    <p:sldId id="582" r:id="rId51"/>
    <p:sldId id="584" r:id="rId52"/>
    <p:sldId id="585" r:id="rId53"/>
    <p:sldId id="586" r:id="rId54"/>
    <p:sldId id="596" r:id="rId55"/>
    <p:sldId id="393" r:id="rId56"/>
    <p:sldId id="588" r:id="rId57"/>
    <p:sldId id="589" r:id="rId58"/>
  </p:sldIdLst>
  <p:sldSz cx="9144000" cy="6858000" type="screen4x3"/>
  <p:notesSz cx="7315200" cy="9601200"/>
  <p:embeddedFontLst>
    <p:embeddedFont>
      <p:font typeface="Calibri" pitchFamily="34" charset="0"/>
      <p:regular r:id="rId60"/>
      <p:bold r:id="rId61"/>
      <p:italic r:id="rId62"/>
      <p:boldItalic r:id="rId63"/>
    </p:embeddedFont>
    <p:embeddedFont>
      <p:font typeface="B Titr" pitchFamily="2" charset="-78"/>
      <p:bold r:id="rId64"/>
    </p:embeddedFont>
    <p:embeddedFont>
      <p:font typeface="B Yekan" pitchFamily="2" charset="-78"/>
      <p:regular r:id="rId65"/>
    </p:embeddedFont>
    <p:embeddedFont>
      <p:font typeface="12   Yagut_shsmrt" pitchFamily="2" charset="-78"/>
      <p:bold r:id="rId66"/>
    </p:embeddedFont>
    <p:embeddedFont>
      <p:font typeface="B Mitra" pitchFamily="2" charset="-78"/>
      <p:regular r:id="rId67"/>
      <p:bold r:id="rId68"/>
    </p:embeddedFont>
    <p:embeddedFont>
      <p:font typeface="XM Vahid" pitchFamily="2" charset="-78"/>
      <p:regular r:id="rId69"/>
      <p:bold r:id="rId70"/>
      <p:italic r:id="rId71"/>
      <p:boldItalic r:id="rId72"/>
    </p:embeddedFont>
    <p:embeddedFont>
      <p:font typeface="B Zar" pitchFamily="2" charset="-78"/>
      <p:regular r:id="rId73"/>
      <p:bold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0000"/>
    <a:srgbClr val="FFFF00"/>
    <a:srgbClr val="00B0F0"/>
    <a:srgbClr val="4F81BD"/>
    <a:srgbClr val="C00000"/>
    <a:srgbClr val="FFFFFF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476" autoAdjust="0"/>
  </p:normalViewPr>
  <p:slideViewPr>
    <p:cSldViewPr>
      <p:cViewPr>
        <p:scale>
          <a:sx n="60" d="100"/>
          <a:sy n="60" d="100"/>
        </p:scale>
        <p:origin x="-1434" y="-2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A71CD441-38CA-4182-B424-8A6D24C26317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74D664CC-5FD1-452E-AF1E-1710C4A21A9F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فرصت‌ها</a:t>
            </a:r>
          </a:p>
          <a:p>
            <a:r>
              <a:rPr lang="fa-IR" dirty="0" smtClean="0"/>
              <a:t>تهدیدها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211</a:t>
            </a:r>
          </a:p>
          <a:p>
            <a:r>
              <a:rPr lang="fa-IR" dirty="0" smtClean="0"/>
              <a:t>هزينه و درآمد:</a:t>
            </a:r>
          </a:p>
          <a:p>
            <a:pPr lvl="1"/>
            <a:r>
              <a:rPr lang="fa-IR" dirty="0" smtClean="0"/>
              <a:t>راهي براي كسب درآمدي جديد پيدا كرديد؟</a:t>
            </a:r>
          </a:p>
          <a:p>
            <a:pPr lvl="1"/>
            <a:r>
              <a:rPr lang="fa-IR" dirty="0" smtClean="0"/>
              <a:t>يا رازي براي كاهش هزينه‌هاي يك كسب و كار موجود مي‌ دانيد؟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defTabSz="966612">
              <a:defRPr/>
            </a:pPr>
            <a:r>
              <a:rPr lang="fa-IR" sz="1300" dirty="0" smtClean="0"/>
              <a:t>بر اساس آنچه در کتاب «خلق مدل کسب و کار» [لینک معرفی] پیشنهاد شده است، هر 9 رکن سازنده بوم مدل کسب و کار می‌تواند نقطه آغازی برای خلق ایده جدید کسب و کار باشد. به هنگام «ایده‌آفرینی» این 9 جزء سازنده را می‌توان به چهار کانون نوآوری اساسی تقسیم‌بندی کرد: بر اساس منبع (شامل سه جزء شرکای کلیدی، فعالیت‌های کلیدی و منابع کلیدی)، ارزش پیشنهادی، مشتری (شامل سه جزء بخش مشتری، ارتباط با مشتری و کانال‌های توزیع) و منابع مالی (شامل دو جزء هزینه‌ها و درآمدها).</a:t>
            </a:r>
            <a:endParaRPr lang="en-US" sz="130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1DFF94-D3F0-4DBF-857E-EF836ED2865F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47</a:t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48</a:t>
            </a:fld>
            <a:endParaRPr 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49</a:t>
            </a:fld>
            <a:endParaRPr 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فناوری‌های نوین وب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51</a:t>
            </a:fld>
            <a:endParaRPr 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52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53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54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55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56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مشتري:</a:t>
            </a:r>
          </a:p>
          <a:p>
            <a:pPr lvl="1"/>
            <a:r>
              <a:rPr lang="fa-IR" dirty="0" smtClean="0"/>
              <a:t>مشتريان يا نيازهاي جديدي كشف كرده‌ايد؟</a:t>
            </a:r>
          </a:p>
          <a:p>
            <a:pPr lvl="2"/>
            <a:r>
              <a:rPr lang="en-US" dirty="0" err="1" smtClean="0"/>
              <a:t>Instagram</a:t>
            </a:r>
            <a:r>
              <a:rPr lang="fa-IR" dirty="0" smtClean="0"/>
              <a:t> كساني را كشف كرد كه مي‌خواستند عكس‌هايي كه با موبايل‌شان مي‌گيرند سريعا روي اينترنت منتشر كنند.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مشتري:</a:t>
            </a:r>
          </a:p>
          <a:p>
            <a:pPr lvl="1"/>
            <a:r>
              <a:rPr lang="fa-IR" dirty="0" smtClean="0"/>
              <a:t>مشتريان يا نيازهاي جديدي كشف كرده‌ايد؟</a:t>
            </a:r>
          </a:p>
          <a:p>
            <a:pPr lvl="2"/>
            <a:r>
              <a:rPr lang="en-US" dirty="0" err="1" smtClean="0"/>
              <a:t>Instagram</a:t>
            </a:r>
            <a:r>
              <a:rPr lang="fa-IR" dirty="0" smtClean="0"/>
              <a:t> كساني را كشف كرد كه مي‌خواستند عكس‌هايي كه با موبايل‌شان مي‌گيرند سريعا روي اينترنت منتشر كنند.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فرصت‌ها</a:t>
            </a:r>
          </a:p>
          <a:p>
            <a:r>
              <a:rPr lang="fa-IR" dirty="0" smtClean="0"/>
              <a:t>تهدیدها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664CC-5FD1-452E-AF1E-1710C4A21A9F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gif"/><Relationship Id="rId4" Type="http://schemas.openxmlformats.org/officeDocument/2006/relationships/image" Target="../media/image41.gi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slideshare.net/mahdi.nasseri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axkadeh\BORJ MILAD\Axkade14270.jpg"/>
          <p:cNvPicPr>
            <a:picLocks noChangeAspect="1" noChangeArrowheads="1"/>
          </p:cNvPicPr>
          <p:nvPr/>
        </p:nvPicPr>
        <p:blipFill>
          <a:blip r:embed="rId3" cstate="print">
            <a:lum contrast="-10000"/>
          </a:blip>
          <a:srcRect r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216011" y="121890"/>
            <a:ext cx="185178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9900" dirty="0" smtClean="0">
                <a:solidFill>
                  <a:srgbClr val="FFFF00"/>
                </a:solidFill>
                <a:cs typeface="B Titr" pitchFamily="2" charset="-78"/>
              </a:rPr>
              <a:t>3</a:t>
            </a:r>
            <a:endParaRPr lang="en-US" sz="19900" dirty="0">
              <a:solidFill>
                <a:srgbClr val="FFFF00"/>
              </a:solidFill>
              <a:cs typeface="B Tit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15442" y="1563469"/>
            <a:ext cx="62889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rgbClr val="002060"/>
                </a:solidFill>
                <a:cs typeface="B Yekan" pitchFamily="2" charset="-78"/>
              </a:rPr>
              <a:t>برای ایده‌پردازی کسب و کارهای نوپا</a:t>
            </a:r>
            <a:endParaRPr lang="en-US" sz="3600" dirty="0">
              <a:solidFill>
                <a:srgbClr val="002060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5200" y="76200"/>
            <a:ext cx="336983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12   Yagut_shsmrt" pitchFamily="2" charset="-78"/>
              </a:rPr>
              <a:t>شاهراه 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12   Yagut_shsmrt" pitchFamily="2" charset="-78"/>
            </a:endParaRPr>
          </a:p>
        </p:txBody>
      </p:sp>
      <p:sp>
        <p:nvSpPr>
          <p:cNvPr id="10" name="Freeform 9"/>
          <p:cNvSpPr/>
          <p:nvPr/>
        </p:nvSpPr>
        <p:spPr>
          <a:xfrm>
            <a:off x="2743200" y="4540469"/>
            <a:ext cx="5533697" cy="2081048"/>
          </a:xfrm>
          <a:custGeom>
            <a:avLst/>
            <a:gdLst>
              <a:gd name="connsiteX0" fmla="*/ 2617076 w 5533697"/>
              <a:gd name="connsiteY0" fmla="*/ 15765 h 2081048"/>
              <a:gd name="connsiteX1" fmla="*/ 4808483 w 5533697"/>
              <a:gd name="connsiteY1" fmla="*/ 0 h 2081048"/>
              <a:gd name="connsiteX2" fmla="*/ 5533697 w 5533697"/>
              <a:gd name="connsiteY2" fmla="*/ 2081048 h 2081048"/>
              <a:gd name="connsiteX3" fmla="*/ 0 w 5533697"/>
              <a:gd name="connsiteY3" fmla="*/ 2081048 h 2081048"/>
              <a:gd name="connsiteX4" fmla="*/ 2617076 w 5533697"/>
              <a:gd name="connsiteY4" fmla="*/ 15765 h 208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3697" h="2081048">
                <a:moveTo>
                  <a:pt x="2617076" y="15765"/>
                </a:moveTo>
                <a:lnTo>
                  <a:pt x="4808483" y="0"/>
                </a:lnTo>
                <a:lnTo>
                  <a:pt x="5533697" y="2081048"/>
                </a:lnTo>
                <a:lnTo>
                  <a:pt x="0" y="2081048"/>
                </a:lnTo>
                <a:lnTo>
                  <a:pt x="2617076" y="15765"/>
                </a:lnTo>
                <a:close/>
              </a:path>
            </a:pathLst>
          </a:cu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657600" y="4552652"/>
            <a:ext cx="4800600" cy="2215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Mitra" pitchFamily="2" charset="-78"/>
              </a:rPr>
              <a:t>ارائه شده در همایش </a:t>
            </a:r>
          </a:p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Mitra" pitchFamily="2" charset="-78"/>
              </a:rPr>
              <a:t>کسب و کارهای اینترنتی </a:t>
            </a:r>
          </a:p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Mitra" pitchFamily="2" charset="-78"/>
              </a:rPr>
              <a:t>دانشگاه تهران-پردیس فارابی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Mitra" pitchFamily="2" charset="-78"/>
            </a:endParaRPr>
          </a:p>
          <a:p>
            <a:pPr algn="ctr" rtl="1"/>
            <a:endParaRPr lang="fa-IR" sz="1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Mitra" pitchFamily="2" charset="-78"/>
            </a:endParaRPr>
          </a:p>
          <a:p>
            <a:pPr algn="ctr" rtl="1"/>
            <a:r>
              <a:rPr lang="fa-IR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به همت رسانه تخصصی کارآفرینی: استارتاپی‌ها</a:t>
            </a:r>
          </a:p>
          <a:p>
            <a:pPr algn="ctr" rtl="1"/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startupiha.com</a:t>
            </a:r>
            <a:endParaRPr 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2050" name="Picture 2" descr="D:\dropbox\Dropbox\work\my 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743200"/>
            <a:ext cx="2590800" cy="216119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3" name="Picture 1" descr="C:\Documents and Settings\Mahdi\Desktop\wifi_header.png"/>
          <p:cNvPicPr>
            <a:picLocks noChangeAspect="1" noChangeArrowheads="1"/>
          </p:cNvPicPr>
          <p:nvPr/>
        </p:nvPicPr>
        <p:blipFill>
          <a:blip r:embed="rId2" cstate="print"/>
          <a:srcRect l="13125" r="118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17346" y="1447800"/>
            <a:ext cx="2526654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محاسبات ابری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513" name="Picture 1" descr="C:\Documents and Settings\Mahdi\Desktop\wifi_header.png"/>
          <p:cNvPicPr>
            <a:picLocks noChangeAspect="1" noChangeArrowheads="1"/>
          </p:cNvPicPr>
          <p:nvPr/>
        </p:nvPicPr>
        <p:blipFill>
          <a:blip r:embed="rId2" cstate="print"/>
          <a:srcRect l="13125" r="1187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17346" y="1447800"/>
            <a:ext cx="2526654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محاسبات ابری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pic>
        <p:nvPicPr>
          <p:cNvPr id="259075" name="Picture 3" descr="C:\Documents and Settings\Mahdi\Desktop\Dropbox-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371600"/>
            <a:ext cx="1981200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050" name="Picture 2" descr="C:\Documents and Settings\Mahdi\Desktop\108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10387" y="6044625"/>
            <a:ext cx="4533613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دسترسی بی‌سیم به اینترنت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098" name="Picture 2" descr="C:\Documents and Settings\Mahdi\Desktop\swarm-1280x749.png"/>
          <p:cNvPicPr>
            <a:picLocks noChangeAspect="1" noChangeArrowheads="1"/>
          </p:cNvPicPr>
          <p:nvPr/>
        </p:nvPicPr>
        <p:blipFill>
          <a:blip r:embed="rId2" cstate="print"/>
          <a:srcRect l="7152" r="1482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610387" y="6044625"/>
            <a:ext cx="4533613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دسترسی بی‌سیم به اینترنت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180" name="Picture 4" descr="http://static6.businessinsider.com/image/51d1dc35ecad045145000007/how-were-all-going-to-be-using-wearable-technology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639514" y="6096000"/>
            <a:ext cx="3504486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فناوری‌های پوشیدنی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50" name="Picture 2" descr="http://3dprint.com/wp-content/uploads/2014/04/robot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58549"/>
            <a:ext cx="9144000" cy="6099452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516358" y="6096000"/>
            <a:ext cx="2627642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پرینتر سه بعدی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347" name="Picture 3" descr="C:\Users\naseri\Desktop\virtual-reality.jpg"/>
          <p:cNvPicPr>
            <a:picLocks noChangeAspect="1" noChangeArrowheads="1"/>
          </p:cNvPicPr>
          <p:nvPr/>
        </p:nvPicPr>
        <p:blipFill>
          <a:blip r:embed="rId2" cstate="print"/>
          <a:srcRect l="5926" r="518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85346" name="AutoShape 2" descr="http://technotrick.biz/wp-content/uploads/2014/11/virtual-reality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634980" y="6096000"/>
            <a:ext cx="2509020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واقعیت مجازی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 descr="http://s3.amazonaws.com/digitaltrends-uploads-prod/2014/01/Internet-of-Things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25123" y="6096000"/>
            <a:ext cx="2218877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اینترنت اشیا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19200"/>
            <a:ext cx="9144000" cy="52322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FFFF00"/>
                </a:solidFill>
                <a:cs typeface="B Yekan" pitchFamily="2" charset="-78"/>
              </a:rPr>
              <a:t>برای حرکت در این شاهراه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29262" y="2199620"/>
            <a:ext cx="7885493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0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حواس‌تان به </a:t>
            </a:r>
          </a:p>
          <a:p>
            <a:pPr algn="ctr" rtl="1"/>
            <a:r>
              <a:rPr lang="fa-IR" sz="8000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فــناوری‌های جـدید </a:t>
            </a:r>
          </a:p>
          <a:p>
            <a:pPr algn="ctr" rtl="1"/>
            <a:r>
              <a:rPr lang="fa-IR" sz="60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باشد</a:t>
            </a:r>
            <a:endParaRPr lang="en-US" sz="6000" dirty="0">
              <a:solidFill>
                <a:srgbClr val="002060"/>
              </a:solidFill>
              <a:latin typeface="XM Vahid" pitchFamily="2" charset="-78"/>
              <a:cs typeface="XM Vahid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axkadeh\BORJ MILAD\Axkade14270.jpg"/>
          <p:cNvPicPr>
            <a:picLocks noChangeAspect="1" noChangeArrowheads="1"/>
          </p:cNvPicPr>
          <p:nvPr/>
        </p:nvPicPr>
        <p:blipFill>
          <a:blip r:embed="rId3" cstate="print">
            <a:lum contrast="-10000"/>
          </a:blip>
          <a:srcRect r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216011" y="121890"/>
            <a:ext cx="1560042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9900" dirty="0" smtClean="0">
                <a:solidFill>
                  <a:srgbClr val="FFC000"/>
                </a:solidFill>
                <a:cs typeface="B Titr" pitchFamily="2" charset="-78"/>
              </a:rPr>
              <a:t>2</a:t>
            </a:r>
            <a:endParaRPr lang="en-US" sz="19900" dirty="0">
              <a:solidFill>
                <a:srgbClr val="FFC000"/>
              </a:solidFill>
              <a:cs typeface="B Tit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60067" y="1447800"/>
            <a:ext cx="7120859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 smtClean="0">
                <a:solidFill>
                  <a:srgbClr val="FFFF00"/>
                </a:solidFill>
                <a:cs typeface="B Yekan" pitchFamily="2" charset="-78"/>
              </a:rPr>
              <a:t>گرایشات و روند بـازار</a:t>
            </a:r>
            <a:endParaRPr lang="en-US" sz="6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5200" y="76200"/>
            <a:ext cx="336983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12   Yagut_shsmrt" pitchFamily="2" charset="-78"/>
              </a:rPr>
              <a:t>شاهراه 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axkadeh\BORJ MILAD\Axkade14270.jpg"/>
          <p:cNvPicPr>
            <a:picLocks noChangeAspect="1" noChangeArrowheads="1"/>
          </p:cNvPicPr>
          <p:nvPr/>
        </p:nvPicPr>
        <p:blipFill>
          <a:blip r:embed="rId3" cstate="print">
            <a:lum bright="-20000" contrast="-40000"/>
          </a:blip>
          <a:srcRect r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1715869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ایده‌های جدید از کجا می‌آیند؟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04800" y="3242608"/>
            <a:ext cx="8534400" cy="1938992"/>
          </a:xfrm>
          <a:prstGeom prst="rect">
            <a:avLst/>
          </a:prstGeom>
          <a:solidFill>
            <a:srgbClr val="000000">
              <a:alpha val="60000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بسیاری از کسب و کارهای موفق ایده‌هاشان از این سه شاهراه بزرگ سرچشمه گرفته است 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پس چرا ما نتوانیم با اشراف به این منابع عظیم ایده‌سازی یک ایده کسب و کار موفق را </a:t>
            </a:r>
            <a:r>
              <a:rPr lang="fa-IR" sz="2400" smtClean="0">
                <a:solidFill>
                  <a:schemeClr val="bg1"/>
                </a:solidFill>
                <a:cs typeface="B Yekan" pitchFamily="2" charset="-78"/>
              </a:rPr>
              <a:t>بنیان بگذاریم</a:t>
            </a:r>
            <a:endParaRPr lang="en-US" sz="2400" dirty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log.lesroches.edu/wp-content/uploads/Trends.jpg"/>
          <p:cNvPicPr>
            <a:picLocks noChangeAspect="1" noChangeArrowheads="1"/>
          </p:cNvPicPr>
          <p:nvPr/>
        </p:nvPicPr>
        <p:blipFill>
          <a:blip r:embed="rId3" cstate="print"/>
          <a:srcRect l="4444" r="6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2. شاهراه گرایشات و روند بازار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blog.lesroches.edu/wp-content/uploads/Trends.jpg"/>
          <p:cNvPicPr>
            <a:picLocks noChangeAspect="1" noChangeArrowheads="1"/>
          </p:cNvPicPr>
          <p:nvPr/>
        </p:nvPicPr>
        <p:blipFill>
          <a:blip r:embed="rId3" cstate="print"/>
          <a:srcRect l="4444" r="6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Oval 11"/>
          <p:cNvSpPr/>
          <p:nvPr/>
        </p:nvSpPr>
        <p:spPr>
          <a:xfrm>
            <a:off x="990600" y="2133600"/>
            <a:ext cx="2133600" cy="2209800"/>
          </a:xfrm>
          <a:prstGeom prst="ellipse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2. شاهراه گرایشات و روند بازار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4400" y="2819400"/>
            <a:ext cx="224292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فرصت‌ها</a:t>
            </a:r>
            <a:endParaRPr lang="en-US" sz="4800" dirty="0">
              <a:solidFill>
                <a:schemeClr val="bg1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096000" y="2057400"/>
            <a:ext cx="2133600" cy="2209800"/>
          </a:xfrm>
          <a:prstGeom prst="ellipse">
            <a:avLst/>
          </a:prstGeom>
          <a:solidFill>
            <a:srgbClr val="C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96000" y="2819400"/>
            <a:ext cx="20874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تهدیدها</a:t>
            </a:r>
            <a:endParaRPr lang="en-US" sz="4800" dirty="0">
              <a:solidFill>
                <a:schemeClr val="bg1"/>
              </a:solidFill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blog.lesroches.edu/wp-content/uploads/Trends.jpg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-30000" contrast="-40000"/>
          </a:blip>
          <a:srcRect l="4444" r="6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2. شاهراه گرایشات و روند بازار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457980"/>
            <a:ext cx="525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b="1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فرصت</a:t>
            </a:r>
            <a:r>
              <a:rPr lang="fa-IR" sz="2800" b="1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: افزایش تحصیل‌کرده‌های ایرانی خارج از کشور</a:t>
            </a:r>
            <a:endParaRPr lang="en-US" sz="2800" b="1" dirty="0">
              <a:solidFill>
                <a:schemeClr val="bg1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96000" y="1143000"/>
            <a:ext cx="2743200" cy="470898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rtl="1"/>
            <a:r>
              <a:rPr lang="fa-IR" sz="28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  <a:r>
              <a:rPr lang="en-US" sz="2400" i="1" dirty="0" smtClean="0">
                <a:solidFill>
                  <a:srgbClr val="FFFF00"/>
                </a:solidFill>
                <a:cs typeface="B Zar" pitchFamily="2" charset="-78"/>
              </a:rPr>
              <a:t>surprisegadget.com</a:t>
            </a:r>
            <a:endParaRPr lang="en-US" sz="28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en-US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endParaRPr lang="en-US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با چند كليك از هرجاي دنيا عزيزان‌تان را در ايران سورپرايز كنيد.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ارسال گل، هديه، كيك، ميهماني در رستوران و... از ينگه دنيا به ايران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 cstate="print"/>
          <a:srcRect l="13889" t="26667" r="15000" b="12889"/>
          <a:stretch>
            <a:fillRect/>
          </a:stretch>
        </p:blipFill>
        <p:spPr bwMode="auto">
          <a:xfrm>
            <a:off x="228600" y="3124200"/>
            <a:ext cx="5257800" cy="279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blog.lesroches.edu/wp-content/uploads/Trends.jpg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-30000" contrast="-40000"/>
          </a:blip>
          <a:srcRect l="4444" r="6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2. شاهراه گرایشات و روند بازار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457980"/>
            <a:ext cx="525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b="1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فرصت</a:t>
            </a:r>
            <a:r>
              <a:rPr lang="fa-IR" sz="2800" b="1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: افزایش مادران جوان دهه شصتی</a:t>
            </a:r>
            <a:endParaRPr lang="en-US" sz="2800" b="1" dirty="0">
              <a:solidFill>
                <a:schemeClr val="bg1"/>
              </a:solidFill>
              <a:latin typeface="XM Vahid" pitchFamily="2" charset="-78"/>
              <a:cs typeface="XM Vahid" pitchFamily="2" charset="-78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 cstate="print"/>
          <a:srcRect l="15556" t="8889" r="63333" b="79556"/>
          <a:stretch>
            <a:fillRect/>
          </a:stretch>
        </p:blipFill>
        <p:spPr bwMode="auto">
          <a:xfrm>
            <a:off x="1295400" y="2590800"/>
            <a:ext cx="2895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 l="32222" t="20667" r="16667" b="27778"/>
          <a:stretch>
            <a:fillRect/>
          </a:stretch>
        </p:blipFill>
        <p:spPr bwMode="auto">
          <a:xfrm>
            <a:off x="457200" y="3657600"/>
            <a:ext cx="459302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extBox 12"/>
          <p:cNvSpPr txBox="1"/>
          <p:nvPr/>
        </p:nvSpPr>
        <p:spPr>
          <a:xfrm>
            <a:off x="6019800" y="1524000"/>
            <a:ext cx="2819400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fa-IR" sz="3200" i="1" dirty="0" smtClean="0">
                <a:solidFill>
                  <a:srgbClr val="FFFF00"/>
                </a:solidFill>
                <a:cs typeface="B Zar" pitchFamily="2" charset="-78"/>
              </a:rPr>
              <a:t> ني‌ني‌سايت.كام</a:t>
            </a: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ninisite.com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مادران باردار و مادران كودكان زير 5 سال دنياي احتياج‌اند. نيازهايي كه فرصت برآورده كردنشان نيست!</a:t>
            </a:r>
          </a:p>
          <a:p>
            <a:pPr algn="ctr" rtl="1"/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چه چيزي بهتر از يك سايت كه تمام احتياجات فكري و خريد مادران را برآورده كند؟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blog.lesroches.edu/wp-content/uploads/Trends.jpg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-30000" contrast="-40000"/>
          </a:blip>
          <a:srcRect l="4444" r="6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2. شاهراه گرایشات و روند بازار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457980"/>
            <a:ext cx="525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b="1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فرصت</a:t>
            </a:r>
            <a:r>
              <a:rPr lang="fa-IR" sz="2800" b="1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: افزایش تمایل ایرانیان به سفرهای ارزان خارجی</a:t>
            </a:r>
            <a:endParaRPr lang="en-US" sz="2800" b="1" dirty="0">
              <a:solidFill>
                <a:schemeClr val="bg1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19800" y="1371600"/>
            <a:ext cx="2819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endParaRPr lang="en-US" sz="3200" i="1" dirty="0" smtClean="0">
              <a:solidFill>
                <a:schemeClr val="bg1"/>
              </a:solidFill>
              <a:cs typeface="B Zar" pitchFamily="2" charset="-78"/>
            </a:endParaRP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 </a:t>
            </a:r>
            <a:r>
              <a:rPr lang="en-US" sz="4400" i="1" dirty="0" smtClean="0">
                <a:solidFill>
                  <a:srgbClr val="FFFF00"/>
                </a:solidFill>
                <a:cs typeface="B Zar" pitchFamily="2" charset="-78"/>
              </a:rPr>
              <a:t>zoraq.com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8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روزواسیون هتل‌ها و بلیط‌های سفر ایرانی از ایران و با وجه ایران</a:t>
            </a:r>
          </a:p>
        </p:txBody>
      </p:sp>
      <p:pic>
        <p:nvPicPr>
          <p:cNvPr id="73731" name="Picture 3" descr="C:\Documents and Settings\Mahdi\Desktop\logo2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3048000"/>
            <a:ext cx="4572000" cy="1524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blog.lesroches.edu/wp-content/uploads/Trends.jpg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-30000" contrast="-40000"/>
          </a:blip>
          <a:srcRect l="4444" r="6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2. شاهراه گرایشات و روند بازار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457980"/>
            <a:ext cx="525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b="1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تهدید</a:t>
            </a:r>
            <a:r>
              <a:rPr lang="fa-IR" sz="2800" b="1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: تحریم تبادلات تجاری ایران با دنیا</a:t>
            </a:r>
            <a:endParaRPr lang="en-US" sz="2800" b="1" dirty="0">
              <a:solidFill>
                <a:schemeClr val="bg1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524000"/>
            <a:ext cx="28956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r>
              <a:rPr lang="en-US" sz="3200" i="1" dirty="0" smtClean="0">
                <a:solidFill>
                  <a:schemeClr val="bg1"/>
                </a:solidFill>
                <a:cs typeface="B Zar" pitchFamily="2" charset="-78"/>
              </a:rPr>
              <a:t> </a:t>
            </a:r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 </a:t>
            </a:r>
          </a:p>
          <a:p>
            <a:pPr algn="ctr" rtl="1"/>
            <a:r>
              <a:rPr lang="fa-IR" sz="3200" i="1" dirty="0" smtClean="0">
                <a:solidFill>
                  <a:srgbClr val="FFFF00"/>
                </a:solidFill>
                <a:cs typeface="B Zar" pitchFamily="2" charset="-78"/>
              </a:rPr>
              <a:t>دیجی‌کالا</a:t>
            </a: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Digikala.com</a:t>
            </a:r>
          </a:p>
          <a:p>
            <a:pPr algn="ctr" rtl="1"/>
            <a:endParaRPr lang="en-US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0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بزرگترین فروشگاه‌های الکترونیکی در ایران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رشد و توسعه در غیاب رقبای قدرتمند خارجی مانند آمازون</a:t>
            </a:r>
          </a:p>
        </p:txBody>
      </p:sp>
      <p:pic>
        <p:nvPicPr>
          <p:cNvPr id="71682" name="Picture 2" descr="https://m1.behance.net/rendition/modules/61786379/disp/796b081ab461a912b91fcf275081231a.jpg"/>
          <p:cNvPicPr>
            <a:picLocks noChangeAspect="1" noChangeArrowheads="1"/>
          </p:cNvPicPr>
          <p:nvPr/>
        </p:nvPicPr>
        <p:blipFill>
          <a:blip r:embed="rId4" cstate="print"/>
          <a:srcRect l="6667" t="58247" r="9333" b="10847"/>
          <a:stretch>
            <a:fillRect/>
          </a:stretch>
        </p:blipFill>
        <p:spPr bwMode="auto">
          <a:xfrm>
            <a:off x="609600" y="2971800"/>
            <a:ext cx="4800600" cy="1981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blog.lesroches.edu/wp-content/uploads/Trends.jpg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-30000" contrast="-40000"/>
          </a:blip>
          <a:srcRect l="4444" r="6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2. شاهراه گرایشات و روند بازار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457980"/>
            <a:ext cx="525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b="1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تهدید</a:t>
            </a:r>
            <a:r>
              <a:rPr lang="fa-IR" sz="2800" b="1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: کاهش پایبندی به حفظ حریم خصوصی در سایت‌ها</a:t>
            </a:r>
            <a:endParaRPr lang="en-US" sz="2800" b="1" dirty="0">
              <a:solidFill>
                <a:schemeClr val="bg1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219200"/>
            <a:ext cx="28194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Emeil.ir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en-US" sz="14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از دست ایمیلهای ناخواسته و تبلیغاتی به تنگ آمده اید؟ می خواهید در سایتی ثبت نام کنید اما نگران استفاده تبلیغاتی از آدرس ایمیل خود هستید؟ </a:t>
            </a:r>
          </a:p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/>
            </a:r>
            <a:b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</a:br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یک ایمیل موقت 20 دقیقه‌ای </a:t>
            </a:r>
          </a:p>
          <a:p>
            <a:pPr algn="ctr" rtl="1"/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با خیال راحت ثبت نام کنید بدون اینکه نگران دریافت پیام های تبلیغاتی از طرف آن سایت باشید.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 l="59151" t="7292" r="21523" b="71875"/>
          <a:stretch>
            <a:fillRect/>
          </a:stretch>
        </p:blipFill>
        <p:spPr bwMode="auto">
          <a:xfrm>
            <a:off x="1447800" y="2667774"/>
            <a:ext cx="2514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 l="22474" t="43496" r="40044" b="28125"/>
          <a:stretch>
            <a:fillRect/>
          </a:stretch>
        </p:blipFill>
        <p:spPr bwMode="auto">
          <a:xfrm>
            <a:off x="304800" y="3810774"/>
            <a:ext cx="4953000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blog.lesroches.edu/wp-content/uploads/Trends.jpg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-30000" contrast="-40000"/>
          </a:blip>
          <a:srcRect l="4444" r="6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2. شاهراه گرایشات و روند بازار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8600" y="1457980"/>
            <a:ext cx="5257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800" b="1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تهدید</a:t>
            </a:r>
            <a:r>
              <a:rPr lang="fa-IR" sz="2800" b="1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: تعطیلی سرویس پرطرفدار</a:t>
            </a:r>
            <a:r>
              <a:rPr lang="en-US" sz="2800" b="1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 </a:t>
            </a:r>
            <a:r>
              <a:rPr lang="en-US" sz="2800" dirty="0" smtClean="0">
                <a:solidFill>
                  <a:schemeClr val="bg1"/>
                </a:solidFill>
                <a:cs typeface="B Yekan" pitchFamily="2" charset="-78"/>
              </a:rPr>
              <a:t>Delicious</a:t>
            </a:r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 </a:t>
            </a:r>
            <a:endParaRPr lang="en-US" sz="2800" b="1" dirty="0">
              <a:solidFill>
                <a:schemeClr val="bg1"/>
              </a:solidFill>
              <a:latin typeface="XM Vahid" pitchFamily="2" charset="-78"/>
              <a:cs typeface="XM Vahid" pitchFamily="2" charset="-78"/>
            </a:endParaRPr>
          </a:p>
        </p:txBody>
      </p:sp>
      <p:pic>
        <p:nvPicPr>
          <p:cNvPr id="8" name="Picture 2" descr="D:\dropbox\My Dropbox\SW-SHBU\content\present\Money Making methods\slide-24-638.jpg"/>
          <p:cNvPicPr>
            <a:picLocks noChangeAspect="1" noChangeArrowheads="1"/>
          </p:cNvPicPr>
          <p:nvPr/>
        </p:nvPicPr>
        <p:blipFill>
          <a:blip r:embed="rId4" cstate="print"/>
          <a:srcRect l="1667" t="31819" r="42500" b="31059"/>
          <a:stretch>
            <a:fillRect/>
          </a:stretch>
        </p:blipFill>
        <p:spPr bwMode="auto">
          <a:xfrm>
            <a:off x="152400" y="3212069"/>
            <a:ext cx="5105400" cy="2667000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5867400" y="1143000"/>
            <a:ext cx="31242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  <a:endParaRPr lang="en-US" sz="3200" i="1" dirty="0" smtClean="0">
              <a:solidFill>
                <a:schemeClr val="bg1"/>
              </a:solidFill>
              <a:cs typeface="B Zar" pitchFamily="2" charset="-78"/>
            </a:endParaRPr>
          </a:p>
          <a:p>
            <a:pPr algn="ctr" rtl="1"/>
            <a:r>
              <a:rPr lang="fa-IR" sz="3600" i="1" dirty="0" smtClean="0">
                <a:solidFill>
                  <a:srgbClr val="FFFF00"/>
                </a:solidFill>
                <a:cs typeface="B Zar" pitchFamily="2" charset="-78"/>
              </a:rPr>
              <a:t> </a:t>
            </a:r>
            <a:r>
              <a:rPr lang="en-US" sz="3600" i="1" dirty="0" smtClean="0">
                <a:solidFill>
                  <a:srgbClr val="FFFF00"/>
                </a:solidFill>
                <a:cs typeface="B Zar" pitchFamily="2" charset="-78"/>
              </a:rPr>
              <a:t>Pinboard.in</a:t>
            </a:r>
          </a:p>
          <a:p>
            <a:pPr algn="ctr" rtl="1"/>
            <a:endParaRPr lang="en-US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endParaRPr lang="fa-IR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ياهو ناگهان تصميم گرفت سرويس رايگان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Delicious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را تعطيل كند. سايت </a:t>
            </a:r>
            <a:r>
              <a:rPr lang="en-US" sz="2400" dirty="0" err="1" smtClean="0">
                <a:solidFill>
                  <a:schemeClr val="bg1"/>
                </a:solidFill>
                <a:cs typeface="B Yekan" pitchFamily="2" charset="-78"/>
              </a:rPr>
              <a:t>Pinboard</a:t>
            </a:r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سريعا جايگزيني پولي براي نگهداري بوك‌مارك‌هاي كاربران ياهو ارائه داد.</a:t>
            </a:r>
          </a:p>
          <a:p>
            <a:pPr algn="ctr" rtl="1"/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حق عضويت هميشگي: </a:t>
            </a:r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10$</a:t>
            </a:r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1" name="Picture 3" descr="C:\Documents and Settings\Mehdi\Desktop\osama-bin-laden-is-dead-t-shirt.anvil-unisex-heavyweight-tee.navy.w760h76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2. شاهراه گرایشات و روند بازار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05000" y="5105400"/>
            <a:ext cx="5257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b="1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موج‌های اجتماعی:</a:t>
            </a:r>
            <a:r>
              <a:rPr lang="fa-IR" sz="3600" b="1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 </a:t>
            </a:r>
          </a:p>
          <a:p>
            <a:pPr algn="ctr" rtl="1"/>
            <a:r>
              <a:rPr lang="fa-IR" sz="3600" b="1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کشته شدن بن لادن</a:t>
            </a:r>
            <a:endParaRPr lang="en-US" sz="3600" b="1" dirty="0">
              <a:solidFill>
                <a:schemeClr val="bg1"/>
              </a:solidFill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19200"/>
            <a:ext cx="9144000" cy="52322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FFFF00"/>
                </a:solidFill>
                <a:cs typeface="B Yekan" pitchFamily="2" charset="-78"/>
              </a:rPr>
              <a:t>برای حرکت در این شاهراه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04452" y="2199620"/>
            <a:ext cx="5335115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0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حواس‌تان به </a:t>
            </a:r>
          </a:p>
          <a:p>
            <a:pPr algn="ctr" rtl="1"/>
            <a:r>
              <a:rPr lang="fa-IR" sz="8000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بازار و جامعه</a:t>
            </a:r>
          </a:p>
          <a:p>
            <a:pPr algn="ctr" rtl="1"/>
            <a:r>
              <a:rPr lang="fa-IR" sz="60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باشد</a:t>
            </a:r>
            <a:endParaRPr lang="en-US" sz="6000" dirty="0">
              <a:solidFill>
                <a:srgbClr val="002060"/>
              </a:solidFill>
              <a:latin typeface="XM Vahid" pitchFamily="2" charset="-78"/>
              <a:cs typeface="XM Vahid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axkadeh\BORJ MILAD\Axkade14270.jpg"/>
          <p:cNvPicPr>
            <a:picLocks noChangeAspect="1" noChangeArrowheads="1"/>
          </p:cNvPicPr>
          <p:nvPr/>
        </p:nvPicPr>
        <p:blipFill>
          <a:blip r:embed="rId3" cstate="print">
            <a:lum contrast="-10000"/>
          </a:blip>
          <a:srcRect r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216011" y="121890"/>
            <a:ext cx="1250663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9900" dirty="0" smtClean="0">
                <a:solidFill>
                  <a:srgbClr val="FFC000"/>
                </a:solidFill>
                <a:cs typeface="B Titr" pitchFamily="2" charset="-78"/>
              </a:rPr>
              <a:t>1</a:t>
            </a:r>
            <a:endParaRPr lang="en-US" sz="19900" dirty="0">
              <a:solidFill>
                <a:srgbClr val="FFC000"/>
              </a:solidFill>
              <a:cs typeface="B Tit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644" y="1447800"/>
            <a:ext cx="6851556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B Yekan" pitchFamily="2" charset="-78"/>
              </a:rPr>
              <a:t>فــنـــاوری‌هـای جـدیــــد</a:t>
            </a:r>
            <a:endParaRPr lang="en-US" sz="60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5200" y="76200"/>
            <a:ext cx="336983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12   Yagut_shsmrt" pitchFamily="2" charset="-78"/>
              </a:rPr>
              <a:t>شاهراه 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:\axkadeh\BORJ MILAD\Axkade14270.jpg"/>
          <p:cNvPicPr>
            <a:picLocks noChangeAspect="1" noChangeArrowheads="1"/>
          </p:cNvPicPr>
          <p:nvPr/>
        </p:nvPicPr>
        <p:blipFill>
          <a:blip r:embed="rId3" cstate="print">
            <a:lum contrast="-10000"/>
          </a:blip>
          <a:srcRect r="1111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7216011" y="121890"/>
            <a:ext cx="1851789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9900" dirty="0" smtClean="0">
                <a:solidFill>
                  <a:srgbClr val="FFC000"/>
                </a:solidFill>
                <a:cs typeface="B Titr" pitchFamily="2" charset="-78"/>
              </a:rPr>
              <a:t>3</a:t>
            </a:r>
            <a:endParaRPr lang="en-US" sz="19900" dirty="0">
              <a:solidFill>
                <a:srgbClr val="FFC000"/>
              </a:solidFill>
              <a:cs typeface="B Titr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5267" y="1447800"/>
            <a:ext cx="6835525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rgbClr val="FFFF00"/>
                </a:solidFill>
                <a:cs typeface="B Yekan" pitchFamily="2" charset="-78"/>
              </a:rPr>
              <a:t>تقلید از ایده‌های موجود</a:t>
            </a:r>
            <a:endParaRPr lang="en-US" sz="60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05200" y="76200"/>
            <a:ext cx="3369833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12   Yagut_shsmrt" pitchFamily="2" charset="-78"/>
              </a:rPr>
              <a:t>شاهراه 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12   Yagut_shsmrt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143000"/>
            <a:ext cx="6172200" cy="462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Rectangle 8"/>
          <p:cNvSpPr/>
          <p:nvPr/>
        </p:nvSpPr>
        <p:spPr>
          <a:xfrm>
            <a:off x="0" y="0"/>
            <a:ext cx="2895600" cy="6858000"/>
          </a:xfrm>
          <a:prstGeom prst="rect">
            <a:avLst/>
          </a:prstGeom>
          <a:solidFill>
            <a:srgbClr val="C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-533400" y="3429000"/>
            <a:ext cx="6858000" cy="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reeform 11"/>
          <p:cNvSpPr/>
          <p:nvPr/>
        </p:nvSpPr>
        <p:spPr>
          <a:xfrm>
            <a:off x="3090041" y="3957145"/>
            <a:ext cx="5864773" cy="756745"/>
          </a:xfrm>
          <a:custGeom>
            <a:avLst/>
            <a:gdLst>
              <a:gd name="connsiteX0" fmla="*/ 283780 w 5864773"/>
              <a:gd name="connsiteY0" fmla="*/ 15765 h 756745"/>
              <a:gd name="connsiteX1" fmla="*/ 0 w 5864773"/>
              <a:gd name="connsiteY1" fmla="*/ 630621 h 756745"/>
              <a:gd name="connsiteX2" fmla="*/ 15766 w 5864773"/>
              <a:gd name="connsiteY2" fmla="*/ 740979 h 756745"/>
              <a:gd name="connsiteX3" fmla="*/ 5864773 w 5864773"/>
              <a:gd name="connsiteY3" fmla="*/ 756745 h 756745"/>
              <a:gd name="connsiteX4" fmla="*/ 5849007 w 5864773"/>
              <a:gd name="connsiteY4" fmla="*/ 583324 h 756745"/>
              <a:gd name="connsiteX5" fmla="*/ 5612525 w 5864773"/>
              <a:gd name="connsiteY5" fmla="*/ 0 h 756745"/>
              <a:gd name="connsiteX6" fmla="*/ 283780 w 5864773"/>
              <a:gd name="connsiteY6" fmla="*/ 15765 h 756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864773" h="756745">
                <a:moveTo>
                  <a:pt x="283780" y="15765"/>
                </a:moveTo>
                <a:lnTo>
                  <a:pt x="0" y="630621"/>
                </a:lnTo>
                <a:lnTo>
                  <a:pt x="15766" y="740979"/>
                </a:lnTo>
                <a:lnTo>
                  <a:pt x="5864773" y="756745"/>
                </a:lnTo>
                <a:lnTo>
                  <a:pt x="5849007" y="583324"/>
                </a:lnTo>
                <a:lnTo>
                  <a:pt x="5612525" y="0"/>
                </a:lnTo>
                <a:lnTo>
                  <a:pt x="283780" y="15765"/>
                </a:lnTo>
                <a:close/>
              </a:path>
            </a:pathLst>
          </a:custGeom>
          <a:solidFill>
            <a:schemeClr val="tx2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2"/>
          <p:cNvSpPr/>
          <p:nvPr/>
        </p:nvSpPr>
        <p:spPr>
          <a:xfrm>
            <a:off x="6369269" y="2254469"/>
            <a:ext cx="2301765" cy="1686910"/>
          </a:xfrm>
          <a:custGeom>
            <a:avLst/>
            <a:gdLst>
              <a:gd name="connsiteX0" fmla="*/ 0 w 2301765"/>
              <a:gd name="connsiteY0" fmla="*/ 0 h 1686910"/>
              <a:gd name="connsiteX1" fmla="*/ 94593 w 2301765"/>
              <a:gd name="connsiteY1" fmla="*/ 1686910 h 1686910"/>
              <a:gd name="connsiteX2" fmla="*/ 2301765 w 2301765"/>
              <a:gd name="connsiteY2" fmla="*/ 1686910 h 1686910"/>
              <a:gd name="connsiteX3" fmla="*/ 1608083 w 2301765"/>
              <a:gd name="connsiteY3" fmla="*/ 15765 h 1686910"/>
              <a:gd name="connsiteX4" fmla="*/ 0 w 2301765"/>
              <a:gd name="connsiteY4" fmla="*/ 0 h 168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01765" h="1686910">
                <a:moveTo>
                  <a:pt x="0" y="0"/>
                </a:moveTo>
                <a:lnTo>
                  <a:pt x="94593" y="1686910"/>
                </a:lnTo>
                <a:lnTo>
                  <a:pt x="2301765" y="1686910"/>
                </a:lnTo>
                <a:lnTo>
                  <a:pt x="1608083" y="1576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5454869" y="2254469"/>
            <a:ext cx="1040524" cy="1734207"/>
          </a:xfrm>
          <a:custGeom>
            <a:avLst/>
            <a:gdLst>
              <a:gd name="connsiteX0" fmla="*/ 204952 w 1040524"/>
              <a:gd name="connsiteY0" fmla="*/ 0 h 1734207"/>
              <a:gd name="connsiteX1" fmla="*/ 0 w 1040524"/>
              <a:gd name="connsiteY1" fmla="*/ 1734207 h 1734207"/>
              <a:gd name="connsiteX2" fmla="*/ 1040524 w 1040524"/>
              <a:gd name="connsiteY2" fmla="*/ 1671145 h 1734207"/>
              <a:gd name="connsiteX3" fmla="*/ 914400 w 1040524"/>
              <a:gd name="connsiteY3" fmla="*/ 0 h 1734207"/>
              <a:gd name="connsiteX4" fmla="*/ 204952 w 1040524"/>
              <a:gd name="connsiteY4" fmla="*/ 0 h 173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0524" h="1734207">
                <a:moveTo>
                  <a:pt x="204952" y="0"/>
                </a:moveTo>
                <a:lnTo>
                  <a:pt x="0" y="1734207"/>
                </a:lnTo>
                <a:lnTo>
                  <a:pt x="1040524" y="1671145"/>
                </a:lnTo>
                <a:lnTo>
                  <a:pt x="914400" y="0"/>
                </a:lnTo>
                <a:lnTo>
                  <a:pt x="204952" y="0"/>
                </a:lnTo>
                <a:close/>
              </a:path>
            </a:pathLst>
          </a:custGeom>
          <a:solidFill>
            <a:srgbClr val="FFFF00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5"/>
          <p:cNvSpPr/>
          <p:nvPr/>
        </p:nvSpPr>
        <p:spPr>
          <a:xfrm>
            <a:off x="3368566" y="2254469"/>
            <a:ext cx="2270234" cy="1702676"/>
          </a:xfrm>
          <a:custGeom>
            <a:avLst/>
            <a:gdLst>
              <a:gd name="connsiteX0" fmla="*/ 2270234 w 2270234"/>
              <a:gd name="connsiteY0" fmla="*/ 31531 h 1702676"/>
              <a:gd name="connsiteX1" fmla="*/ 2065282 w 2270234"/>
              <a:gd name="connsiteY1" fmla="*/ 1702676 h 1702676"/>
              <a:gd name="connsiteX2" fmla="*/ 0 w 2270234"/>
              <a:gd name="connsiteY2" fmla="*/ 1702676 h 1702676"/>
              <a:gd name="connsiteX3" fmla="*/ 756744 w 2270234"/>
              <a:gd name="connsiteY3" fmla="*/ 0 h 1702676"/>
              <a:gd name="connsiteX4" fmla="*/ 2270234 w 2270234"/>
              <a:gd name="connsiteY4" fmla="*/ 31531 h 170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70234" h="1702676">
                <a:moveTo>
                  <a:pt x="2270234" y="31531"/>
                </a:moveTo>
                <a:lnTo>
                  <a:pt x="2065282" y="1702676"/>
                </a:lnTo>
                <a:lnTo>
                  <a:pt x="0" y="1702676"/>
                </a:lnTo>
                <a:lnTo>
                  <a:pt x="756744" y="0"/>
                </a:lnTo>
                <a:lnTo>
                  <a:pt x="2270234" y="31531"/>
                </a:lnTo>
                <a:close/>
              </a:path>
            </a:pathLst>
          </a:custGeom>
          <a:solidFill>
            <a:schemeClr val="accent2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F:\axkadeh\Axkade7611.jpg"/>
          <p:cNvPicPr>
            <a:picLocks noChangeAspect="1" noChangeArrowheads="1"/>
          </p:cNvPicPr>
          <p:nvPr/>
        </p:nvPicPr>
        <p:blipFill>
          <a:blip r:embed="rId3" cstate="print">
            <a:lum contrast="-40000"/>
          </a:blip>
          <a:srcRect b="4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371600"/>
            <a:ext cx="5791200" cy="1692771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تغییر بخش مشتریان</a:t>
            </a:r>
            <a:endParaRPr lang="en-US" sz="3200" dirty="0" smtClean="0">
              <a:latin typeface="XM Vahid" pitchFamily="2" charset="-78"/>
              <a:cs typeface="XM Vahid" pitchFamily="2" charset="-78"/>
            </a:endParaRPr>
          </a:p>
          <a:p>
            <a:pPr algn="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مشتریان جدید را هدف بگیرید، نیازهای پنهان و برطرف‌نشده را شناسایی کنید، یا بازار خود را به یک بازار انبوه تبدیل کنید. </a:t>
            </a:r>
            <a:endParaRPr lang="en-US" sz="24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F:\axkadeh\Axkade7611.jpg"/>
          <p:cNvPicPr>
            <a:picLocks noChangeAspect="1" noChangeArrowheads="1"/>
          </p:cNvPicPr>
          <p:nvPr/>
        </p:nvPicPr>
        <p:blipFill>
          <a:blip r:embed="rId3" cstate="print">
            <a:lum contrast="-40000"/>
          </a:blip>
          <a:srcRect b="40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1371600"/>
            <a:ext cx="5791200" cy="584775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تغییر بخش مشتریان</a:t>
            </a:r>
            <a:endParaRPr lang="en-US" sz="2400" dirty="0" smtClean="0">
              <a:solidFill>
                <a:srgbClr val="FFFF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9800" y="1371600"/>
            <a:ext cx="28194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Linkedin.com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0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شبکه اجتماعی ولی نه برای همه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برای حرفه‌ای‌ها، متخصص‌ها و در مورد اشتغال و مسائل مرتبط با آن</a:t>
            </a:r>
          </a:p>
        </p:txBody>
      </p:sp>
      <p:pic>
        <p:nvPicPr>
          <p:cNvPr id="1026" name="Picture 2" descr="C:\Documents and Settings\Mahdi\Desktop\LinkedIn-Logo-2C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3276600"/>
            <a:ext cx="5343526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F:\axkadeh\ec93R4IB1tDsOAQuivBqkbJBDophaRJT2w9eaOaxe3NEnIoww85qIhuCS7ymNkjj.jpg"/>
          <p:cNvPicPr>
            <a:picLocks noChangeAspect="1" noChangeArrowheads="1"/>
          </p:cNvPicPr>
          <p:nvPr/>
        </p:nvPicPr>
        <p:blipFill>
          <a:blip r:embed="rId3" cstate="print">
            <a:lum contrast="-40000"/>
          </a:blip>
          <a:srcRect l="29626" r="20995"/>
          <a:stretch>
            <a:fillRect/>
          </a:stretch>
        </p:blipFill>
        <p:spPr bwMode="auto">
          <a:xfrm>
            <a:off x="0" y="0"/>
            <a:ext cx="9144000" cy="6854597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5791200" cy="1692771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تغییر نحوه ارتباط با مشتری</a:t>
            </a:r>
            <a:endParaRPr lang="en-US" sz="3200" dirty="0" smtClean="0">
              <a:latin typeface="XM Vahid" pitchFamily="2" charset="-78"/>
              <a:cs typeface="XM Vahid" pitchFamily="2" charset="-78"/>
            </a:endParaRPr>
          </a:p>
          <a:p>
            <a:pPr lvl="0" algn="just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با استفاده از راهکارهای خلاقانه و مبتنی بر فناوری‌های اطلاعاتی و ارتباطی راه‌های جدیدی برای </a:t>
            </a:r>
            <a:r>
              <a:rPr lang="fa-IR" sz="2400" u="sng" dirty="0" smtClean="0">
                <a:solidFill>
                  <a:srgbClr val="FFFF00"/>
                </a:solidFill>
                <a:cs typeface="B Yekan" pitchFamily="2" charset="-78"/>
              </a:rPr>
              <a:t>جذب، حفظ و افزایش</a:t>
            </a:r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 مشتریان در پیش بگیرید.</a:t>
            </a:r>
            <a:endParaRPr lang="en-US" sz="24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F:\axkadeh\ec93R4IB1tDsOAQuivBqkbJBDophaRJT2w9eaOaxe3NEnIoww85qIhuCS7ymNkjj.jpg"/>
          <p:cNvPicPr>
            <a:picLocks noChangeAspect="1" noChangeArrowheads="1"/>
          </p:cNvPicPr>
          <p:nvPr/>
        </p:nvPicPr>
        <p:blipFill>
          <a:blip r:embed="rId3" cstate="print">
            <a:lum contrast="-40000"/>
          </a:blip>
          <a:srcRect l="29626" r="20995"/>
          <a:stretch>
            <a:fillRect/>
          </a:stretch>
        </p:blipFill>
        <p:spPr bwMode="auto">
          <a:xfrm>
            <a:off x="0" y="0"/>
            <a:ext cx="9144000" cy="6854597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5791200" cy="584775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تغییر نحوه ارتباط با مشتری</a:t>
            </a:r>
            <a:endParaRPr lang="en-US" sz="3200" dirty="0" smtClean="0"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48130" name="Picture 2" descr="Zappos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3400" y="2895600"/>
            <a:ext cx="4876800" cy="2170176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19800" y="1371600"/>
            <a:ext cx="281940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en-US" sz="4400" i="1" dirty="0" smtClean="0">
                <a:solidFill>
                  <a:srgbClr val="FFFF00"/>
                </a:solidFill>
                <a:cs typeface="B Zar" pitchFamily="2" charset="-78"/>
              </a:rPr>
              <a:t>zappos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4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endParaRPr lang="fa-IR" sz="24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کفش فروشی اینترنتی</a:t>
            </a:r>
          </a:p>
          <a:p>
            <a:pPr algn="ctr" rtl="1"/>
            <a:endParaRPr lang="fa-IR" sz="28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با امکان پس‌دادن کفش تا هفت روز بدون سوال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F:\axkadeh\ec93R4IB1tDsOAQuivBqkbJBDophaRJT2w9eaOaxe3NEnIoww85qIhuCS7ymNkjj.jpg"/>
          <p:cNvPicPr>
            <a:picLocks noChangeAspect="1" noChangeArrowheads="1"/>
          </p:cNvPicPr>
          <p:nvPr/>
        </p:nvPicPr>
        <p:blipFill>
          <a:blip r:embed="rId3" cstate="print">
            <a:lum contrast="-40000"/>
          </a:blip>
          <a:srcRect l="29626" r="20995"/>
          <a:stretch>
            <a:fillRect/>
          </a:stretch>
        </p:blipFill>
        <p:spPr bwMode="auto">
          <a:xfrm>
            <a:off x="0" y="0"/>
            <a:ext cx="9144000" cy="6854597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5791200" cy="584775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تغییر نحوه ارتباط با مشتری</a:t>
            </a:r>
            <a:endParaRPr lang="en-US" sz="3200" dirty="0" smtClean="0"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371600"/>
            <a:ext cx="2819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en-US" sz="4400" i="1" dirty="0" smtClean="0">
                <a:solidFill>
                  <a:srgbClr val="FFFF00"/>
                </a:solidFill>
                <a:cs typeface="B Zar" pitchFamily="2" charset="-78"/>
              </a:rPr>
              <a:t>didyar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4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endParaRPr lang="fa-IR" sz="24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عینک فروشی اینترنتی</a:t>
            </a:r>
          </a:p>
          <a:p>
            <a:pPr algn="ctr" rtl="1"/>
            <a:endParaRPr lang="fa-IR" sz="28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با امکان انتخاب عینک در محل</a:t>
            </a:r>
          </a:p>
        </p:txBody>
      </p:sp>
      <p:pic>
        <p:nvPicPr>
          <p:cNvPr id="162818" name="Picture 2" descr="http://cdn.didyar.com/images/didyar-logo-email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00200" y="5105400"/>
            <a:ext cx="3248025" cy="1485900"/>
          </a:xfrm>
          <a:prstGeom prst="rect">
            <a:avLst/>
          </a:prstGeom>
          <a:noFill/>
        </p:spPr>
      </p:pic>
      <p:pic>
        <p:nvPicPr>
          <p:cNvPr id="162819" name="Picture 3"/>
          <p:cNvPicPr>
            <a:picLocks noChangeAspect="1" noChangeArrowheads="1"/>
          </p:cNvPicPr>
          <p:nvPr/>
        </p:nvPicPr>
        <p:blipFill>
          <a:blip r:embed="rId5" cstate="print"/>
          <a:srcRect l="24412" t="32001" r="66470" b="51111"/>
          <a:stretch>
            <a:fillRect/>
          </a:stretch>
        </p:blipFill>
        <p:spPr bwMode="auto">
          <a:xfrm>
            <a:off x="1219200" y="2514600"/>
            <a:ext cx="3733800" cy="2288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axkadeh\Axkade17524.jpg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l="14530" r="3419" b="7692"/>
          <a:stretch>
            <a:fillRect/>
          </a:stretch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5791200" cy="1692771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کاهش هزینه‌ها و نوآوری در درآمد</a:t>
            </a:r>
          </a:p>
          <a:p>
            <a:pPr algn="just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نوآوری‌هایی مبتنی بر جریان‌های جدید درآمدی، سازوکارهای قیمت‌گذاری یا ساختارهای هزینه کاهش یافته</a:t>
            </a:r>
            <a:endParaRPr lang="en-US" sz="24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:\axkadeh\Axkade17983.jpg"/>
          <p:cNvPicPr>
            <a:picLocks noChangeAspect="1" noChangeArrowheads="1"/>
          </p:cNvPicPr>
          <p:nvPr/>
        </p:nvPicPr>
        <p:blipFill>
          <a:blip r:embed="rId3" cstate="print"/>
          <a:srcRect l="11111"/>
          <a:stretch>
            <a:fillRect/>
          </a:stretch>
        </p:blipFill>
        <p:spPr bwMode="auto">
          <a:xfrm flipH="1">
            <a:off x="0" y="0"/>
            <a:ext cx="9144000" cy="6857127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5791200" cy="1692771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نوآوری در جریان درآمد</a:t>
            </a:r>
          </a:p>
          <a:p>
            <a:pPr algn="just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مدل جریان درآمدی خود را متحول کنید تا تمایز رقابتی ایجاد شود. جریان درآمدی را انتخاب کنید که به نفع مشتریان شما هم باشد.</a:t>
            </a:r>
            <a:endParaRPr lang="en-US" sz="24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:\axkadeh\Axkade17983.jpg"/>
          <p:cNvPicPr>
            <a:picLocks noChangeAspect="1" noChangeArrowheads="1"/>
          </p:cNvPicPr>
          <p:nvPr/>
        </p:nvPicPr>
        <p:blipFill>
          <a:blip r:embed="rId3" cstate="print"/>
          <a:srcRect l="11111"/>
          <a:stretch>
            <a:fillRect/>
          </a:stretch>
        </p:blipFill>
        <p:spPr bwMode="auto">
          <a:xfrm flipH="1">
            <a:off x="0" y="0"/>
            <a:ext cx="9144000" cy="6857127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5791200" cy="584775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نوآوری در جریان درآمد</a:t>
            </a:r>
            <a:endParaRPr lang="en-US" sz="2400" dirty="0" smtClean="0">
              <a:solidFill>
                <a:srgbClr val="FFFF0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39938" name="Picture 2" descr="http://i.kinja-img.com/gawker-media/image/upload/s--5OSnK8M1--/17ma89gld0ewojpg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9600" y="2667000"/>
            <a:ext cx="4465568" cy="312420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6019800" y="1371600"/>
            <a:ext cx="2819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I’m Rich App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0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استفاده از حس لاف‌زدن و خودنمایی افراد ثروتمند برای کسب درآمد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1000 دلار فقط برای داشتن یک عکس پس‌زمینه ساده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 t="16667" r="25037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605852" y="6096000"/>
            <a:ext cx="3538148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فناوری‌های نوین وب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axkadeh\Axkade10204.jp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 l="1634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5791200" cy="1692771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بهبود ارزش پیشنهادی</a:t>
            </a:r>
          </a:p>
          <a:p>
            <a:pPr algn="just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ارائه یک ارزش جدید، متمایز و جهشی یا ارائه ارزش‌های موجود بازار با لحاظ برخی ویژگی‌های متمایز</a:t>
            </a:r>
            <a:endParaRPr lang="en-US" sz="24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axkadeh\Axkade10204.jpg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 l="1634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5791200" cy="584775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بهبود ارزش پیشنهادی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371600"/>
            <a:ext cx="2819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Viber app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0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سهولت پیام‌رسانی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چت صوتی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چت تصویری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در مقایسه با نمونه‌های مشابه دیگر</a:t>
            </a:r>
          </a:p>
        </p:txBody>
      </p:sp>
      <p:pic>
        <p:nvPicPr>
          <p:cNvPr id="262146" name="Picture 2" descr="http://cdn1.thetechjournal.net/wp-content/uploads/2011/05/Viber-logo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3201" y="3124199"/>
            <a:ext cx="5587999" cy="1524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:\axkadeh\Axkade10204.jpg"/>
          <p:cNvPicPr>
            <a:picLocks noChangeAspect="1" noChangeArrowheads="1"/>
          </p:cNvPicPr>
          <p:nvPr/>
        </p:nvPicPr>
        <p:blipFill>
          <a:blip r:embed="rId3" cstate="print">
            <a:lum bright="40000"/>
          </a:blip>
          <a:srcRect l="16341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447800"/>
            <a:ext cx="5791200" cy="584775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بهبود ارزش پیشنهادی</a:t>
            </a:r>
          </a:p>
        </p:txBody>
      </p:sp>
      <p:sp>
        <p:nvSpPr>
          <p:cNvPr id="5" name="Rectangle 4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371600"/>
            <a:ext cx="2819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Google.com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8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به عنوان 14 مین موتور جستجو راه‌اندازی شد</a:t>
            </a:r>
          </a:p>
          <a:p>
            <a:pPr algn="ctr" rtl="1"/>
            <a:endParaRPr lang="fa-IR" sz="28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ولی با </a:t>
            </a:r>
          </a:p>
          <a:p>
            <a:pPr algn="ct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سرعت بیشتر، دقت بیشتر و ساده‌تر</a:t>
            </a:r>
          </a:p>
        </p:txBody>
      </p:sp>
      <p:pic>
        <p:nvPicPr>
          <p:cNvPr id="3079" name="Picture 7" descr="http://www.seomofo.com/downloads/new-google-logo-knockoff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52400" y="3048000"/>
            <a:ext cx="5715000" cy="22225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Mahdi\Desktop\messi-ball_1.jpg"/>
          <p:cNvPicPr>
            <a:picLocks noChangeAspect="1" noChangeArrowheads="1"/>
          </p:cNvPicPr>
          <p:nvPr/>
        </p:nvPicPr>
        <p:blipFill>
          <a:blip r:embed="rId3" cstate="print">
            <a:lum/>
          </a:blip>
          <a:srcRect l="5911" r="5419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4953000"/>
            <a:ext cx="5791200" cy="1692771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منابع منحصربه‌فرد </a:t>
            </a:r>
          </a:p>
          <a:p>
            <a:pPr algn="just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با استفاده از منابعی که دارید مدل کسب و کار خود را بهبود بخشید و نسبت به رقبا مزیت رقابتی به دست بیاورید</a:t>
            </a:r>
            <a:endParaRPr lang="en-US" sz="24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C:\Documents and Settings\Mahdi\Desktop\messi-ball_1.jpg"/>
          <p:cNvPicPr>
            <a:picLocks noChangeAspect="1" noChangeArrowheads="1"/>
          </p:cNvPicPr>
          <p:nvPr/>
        </p:nvPicPr>
        <p:blipFill>
          <a:blip r:embed="rId3" cstate="print">
            <a:lum bright="40000" contrast="-30000"/>
          </a:blip>
          <a:srcRect l="5911" r="5419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1431429"/>
            <a:ext cx="5791200" cy="584775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3200" dirty="0" smtClean="0">
                <a:latin typeface="XM Vahid" pitchFamily="2" charset="-78"/>
                <a:cs typeface="XM Vahid" pitchFamily="2" charset="-78"/>
              </a:rPr>
              <a:t>منابع منحصربه‌فرد </a:t>
            </a:r>
          </a:p>
        </p:txBody>
      </p:sp>
      <p:sp>
        <p:nvSpPr>
          <p:cNvPr id="7" name="Rectangle 6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371600"/>
            <a:ext cx="2819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Amazon S3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0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استفاده از زیرساخت محاسباتی و ذخیره‌سازی قدرتمند که به خاطر پردازش تراکنش‌ها ایجاد شده بودند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برای ارائه سرویس‌های جدید محاسباتی</a:t>
            </a:r>
          </a:p>
        </p:txBody>
      </p:sp>
      <p:pic>
        <p:nvPicPr>
          <p:cNvPr id="9" name="Picture 2" descr="http://www.logostage.com/logos/amazon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2438400"/>
            <a:ext cx="5596645" cy="1644015"/>
          </a:xfrm>
          <a:prstGeom prst="rect">
            <a:avLst/>
          </a:prstGeom>
          <a:noFill/>
        </p:spPr>
      </p:pic>
      <p:pic>
        <p:nvPicPr>
          <p:cNvPr id="10" name="Picture 9" descr="C:\Documents and Settings\Mehdi\Desktop\Amazon-S3-Storage.gif"/>
          <p:cNvPicPr>
            <a:picLocks noChangeAspect="1" noChangeArrowheads="1"/>
          </p:cNvPicPr>
          <p:nvPr/>
        </p:nvPicPr>
        <p:blipFill>
          <a:blip r:embed="rId5" cstate="print"/>
          <a:srcRect l="17429" r="19826"/>
          <a:stretch>
            <a:fillRect/>
          </a:stretch>
        </p:blipFill>
        <p:spPr bwMode="auto">
          <a:xfrm>
            <a:off x="1752600" y="3810000"/>
            <a:ext cx="2438400" cy="2116667"/>
          </a:xfrm>
          <a:prstGeom prst="rect">
            <a:avLst/>
          </a:prstGeom>
          <a:solidFill>
            <a:schemeClr val="accent1">
              <a:alpha val="48000"/>
            </a:schemeClr>
          </a:solidFill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blog.lesroches.edu/wp-content/uploads/Trends.jpg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-30000" contrast="-40000"/>
          </a:blip>
          <a:srcRect l="4444" r="6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1457980"/>
            <a:ext cx="5486400" cy="1261884"/>
          </a:xfrm>
          <a:prstGeom prst="rect">
            <a:avLst/>
          </a:prstGeom>
          <a:solidFill>
            <a:srgbClr val="00B0F0">
              <a:alpha val="80000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2800" b="1" dirty="0" smtClean="0">
                <a:latin typeface="XM Vahid" pitchFamily="2" charset="-78"/>
                <a:cs typeface="XM Vahid" pitchFamily="2" charset="-78"/>
              </a:rPr>
              <a:t>کوچک /بزرگ کردن بازار</a:t>
            </a:r>
            <a:endParaRPr lang="en-US" sz="2800" b="1" dirty="0" smtClean="0">
              <a:latin typeface="XM Vahid" pitchFamily="2" charset="-78"/>
              <a:cs typeface="XM Vahid" pitchFamily="2" charset="-78"/>
            </a:endParaRPr>
          </a:p>
          <a:p>
            <a:pPr algn="just" rtl="1"/>
            <a:r>
              <a:rPr lang="fa-IR" sz="2400" dirty="0" smtClean="0">
                <a:solidFill>
                  <a:srgbClr val="FFFF00"/>
                </a:solidFill>
                <a:latin typeface="XM Vahid" pitchFamily="2" charset="-78"/>
                <a:cs typeface="B Yekan" pitchFamily="2" charset="-78"/>
              </a:rPr>
              <a:t>بازار هدف خود را کوچک کنید، به صورت تخصصی روی بخشی از بازار کار کنید یا برعکس</a:t>
            </a:r>
            <a:endParaRPr lang="en-US" sz="2400" dirty="0">
              <a:solidFill>
                <a:srgbClr val="FFFF00"/>
              </a:solidFill>
              <a:latin typeface="XM Vahid" pitchFamily="2" charset="-78"/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http://blog.lesroches.edu/wp-content/uploads/Trends.jpg"/>
          <p:cNvPicPr>
            <a:picLocks noChangeAspect="1" noChangeArrowheads="1"/>
          </p:cNvPicPr>
          <p:nvPr/>
        </p:nvPicPr>
        <p:blipFill>
          <a:blip r:embed="rId3" cstate="print">
            <a:grayscl/>
            <a:lum bright="-30000" contrast="-40000"/>
          </a:blip>
          <a:srcRect l="4444" r="6667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019800" y="1371600"/>
            <a:ext cx="28194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varchin.com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0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دوست داريد محصولات لوكس، فانتزي با مارك‌هاي جهاني داشته باشيد.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سري به سايت ورچين بزنيد.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قيمت محصولات خيلي ارزان نيست.</a:t>
            </a:r>
          </a:p>
        </p:txBody>
      </p:sp>
      <p:pic>
        <p:nvPicPr>
          <p:cNvPr id="8" name="Picture 1"/>
          <p:cNvPicPr>
            <a:picLocks noChangeAspect="1" noChangeArrowheads="1"/>
          </p:cNvPicPr>
          <p:nvPr/>
        </p:nvPicPr>
        <p:blipFill>
          <a:blip r:embed="rId4" cstate="print"/>
          <a:srcRect l="15000" t="25778" r="32222" b="10222"/>
          <a:stretch>
            <a:fillRect/>
          </a:stretch>
        </p:blipFill>
        <p:spPr bwMode="auto">
          <a:xfrm>
            <a:off x="304800" y="2819400"/>
            <a:ext cx="4648200" cy="35228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5" cstate="print"/>
          <a:srcRect l="81111" t="18667" r="2778" b="75111"/>
          <a:stretch>
            <a:fillRect/>
          </a:stretch>
        </p:blipFill>
        <p:spPr bwMode="auto">
          <a:xfrm>
            <a:off x="1524000" y="2286000"/>
            <a:ext cx="2209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0" y="1457980"/>
            <a:ext cx="5486400" cy="523220"/>
          </a:xfrm>
          <a:prstGeom prst="rect">
            <a:avLst/>
          </a:prstGeom>
          <a:solidFill>
            <a:srgbClr val="00B0F0">
              <a:alpha val="80000"/>
            </a:srgbClr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2800" b="1" dirty="0" smtClean="0">
                <a:latin typeface="XM Vahid" pitchFamily="2" charset="-78"/>
                <a:cs typeface="XM Vahid" pitchFamily="2" charset="-78"/>
              </a:rPr>
              <a:t>کوچک /بزرگ کردن بازار</a:t>
            </a:r>
            <a:endParaRPr lang="en-US" sz="2400" dirty="0">
              <a:solidFill>
                <a:srgbClr val="FFFF00"/>
              </a:solidFill>
              <a:latin typeface="XM Vahid" pitchFamily="2" charset="-78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:\axkadeh\4297607-WATER_RUNOFF_CHANNELS_Mandu.jpg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l="2430" t="4937" r="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466433"/>
            <a:ext cx="5486400" cy="2369880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2800" dirty="0" smtClean="0">
                <a:latin typeface="XM Vahid" pitchFamily="2" charset="-78"/>
                <a:cs typeface="XM Vahid" pitchFamily="2" charset="-78"/>
              </a:rPr>
              <a:t>تغییر کانال‌ها از فیزیکی به آنلاین:</a:t>
            </a:r>
            <a:endParaRPr lang="en-US" sz="2800" dirty="0" smtClean="0">
              <a:latin typeface="XM Vahid" pitchFamily="2" charset="-78"/>
              <a:cs typeface="XM Vahid" pitchFamily="2" charset="-78"/>
            </a:endParaRPr>
          </a:p>
          <a:p>
            <a:pPr lvl="0" algn="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1. کانال آگاه‌سازی</a:t>
            </a:r>
          </a:p>
          <a:p>
            <a:pPr lvl="0" algn="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2. کانال ارزیابی</a:t>
            </a:r>
          </a:p>
          <a:p>
            <a:pPr lvl="0" algn="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3. کانال خرید </a:t>
            </a:r>
          </a:p>
          <a:p>
            <a:pPr lvl="0" algn="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4. کانال تحویل</a:t>
            </a:r>
          </a:p>
          <a:p>
            <a:pPr lvl="0" algn="r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5. کانال خدمات پس از فروش</a:t>
            </a:r>
            <a:endParaRPr lang="en-US" sz="24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:\axkadeh\4297607-WATER_RUNOFF_CHANNELS_Mandu.jpg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l="2430" t="4937" r="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466433"/>
            <a:ext cx="5486400" cy="523220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2800" dirty="0" smtClean="0">
                <a:latin typeface="XM Vahid" pitchFamily="2" charset="-78"/>
                <a:cs typeface="XM Vahid" pitchFamily="2" charset="-78"/>
              </a:rPr>
              <a:t>تغییر کانال‌ها از فیزیکی به آنلاین:</a:t>
            </a:r>
            <a:endParaRPr lang="en-US" sz="2800" dirty="0" smtClean="0">
              <a:latin typeface="XM Vahid" pitchFamily="2" charset="-78"/>
              <a:cs typeface="XM Vahid" pitchFamily="2" charset="-78"/>
            </a:endParaRPr>
          </a:p>
        </p:txBody>
      </p:sp>
      <p:pic>
        <p:nvPicPr>
          <p:cNvPr id="6" name="Picture 2" descr="C:\Documents and Settings\Mehdi\Desktop\Cloud.png"/>
          <p:cNvPicPr>
            <a:picLocks noChangeAspect="1" noChangeArrowheads="1"/>
          </p:cNvPicPr>
          <p:nvPr/>
        </p:nvPicPr>
        <p:blipFill>
          <a:blip r:embed="rId4" cstate="print"/>
          <a:srcRect l="33275" t="6086" r="35134" b="34725"/>
          <a:stretch>
            <a:fillRect/>
          </a:stretch>
        </p:blipFill>
        <p:spPr bwMode="auto">
          <a:xfrm>
            <a:off x="1066800" y="2514600"/>
            <a:ext cx="3886200" cy="35433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19800" y="1219200"/>
            <a:ext cx="2895600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</a:p>
          <a:p>
            <a:pPr algn="ctr" rtl="1"/>
            <a:r>
              <a:rPr lang="fa-IR" sz="3200" i="1" dirty="0" smtClean="0">
                <a:solidFill>
                  <a:srgbClr val="FFFF00"/>
                </a:solidFill>
                <a:cs typeface="B Zar" pitchFamily="2" charset="-78"/>
              </a:rPr>
              <a:t>فكس.آي‌آر</a:t>
            </a:r>
          </a:p>
          <a:p>
            <a:pPr algn="ctr" rtl="1"/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0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براي فكس زدن هميشه لازم نيست دستگاه فكس داشته باشيد.</a:t>
            </a:r>
          </a:p>
          <a:p>
            <a:pPr algn="ctr" rtl="1"/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فايل‌تان را آپلود كنيد تا به هر شماره‌اي كه دلتان مي‌خواهد فكس شود.</a:t>
            </a:r>
          </a:p>
          <a:p>
            <a:pPr algn="ctr" rtl="1"/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150 صفحه در ماه: 5000 تومان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:\axkadeh\4297607-WATER_RUNOFF_CHANNELS_Mandu.jpg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l="2430" t="4937" r="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466433"/>
            <a:ext cx="5486400" cy="523220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2800" dirty="0" smtClean="0">
                <a:latin typeface="XM Vahid" pitchFamily="2" charset="-78"/>
                <a:cs typeface="XM Vahid" pitchFamily="2" charset="-78"/>
              </a:rPr>
              <a:t>تغییر کانال‌ها از فیزیکی به آنلاین:</a:t>
            </a:r>
            <a:endParaRPr lang="en-US" sz="2800" dirty="0" smtClean="0"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295400"/>
            <a:ext cx="2819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</a:p>
          <a:p>
            <a:pPr algn="ctr" rtl="1"/>
            <a:r>
              <a:rPr lang="fa-IR" sz="3200" i="1" dirty="0" smtClean="0">
                <a:solidFill>
                  <a:srgbClr val="FFFF00"/>
                </a:solidFill>
                <a:cs typeface="B Zar" pitchFamily="2" charset="-78"/>
              </a:rPr>
              <a:t>کلپچ.کام</a:t>
            </a: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kalapch.com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4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همه ثبت سفارش اینترنتی کله پاچه (یا تلفنی و اس ام اسی) و تحویل گرفتن آن درب منزل یا شرکت</a:t>
            </a:r>
          </a:p>
          <a:p>
            <a:pPr algn="ctr" rtl="1"/>
            <a:endParaRPr lang="fa-IR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دیگه لازم نیست کله سحر بیدار شوید.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12885" t="10416" r="46705" b="50000"/>
          <a:stretch>
            <a:fillRect/>
          </a:stretch>
        </p:blipFill>
        <p:spPr bwMode="auto">
          <a:xfrm>
            <a:off x="381000" y="2209800"/>
            <a:ext cx="4842711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 cstate="print"/>
          <a:srcRect l="57980" t="8333" r="20351" b="68750"/>
          <a:stretch>
            <a:fillRect/>
          </a:stretch>
        </p:blipFill>
        <p:spPr bwMode="auto">
          <a:xfrm>
            <a:off x="1371600" y="4495800"/>
            <a:ext cx="2819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lum bright="-40000" contrast="-40000"/>
          </a:blip>
          <a:srcRect t="16667" r="25037" b="625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6150" name="Picture 6" descr="http://igda.fi/wordpress/wp-content/uploads/Facebook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04800" y="3276600"/>
            <a:ext cx="10020300" cy="3769542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5605852" y="6096000"/>
            <a:ext cx="3538148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فناوری‌های نوین وب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:\axkadeh\4297607-WATER_RUNOFF_CHANNELS_Mandu.jpg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l="2430" t="4937" r="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466433"/>
            <a:ext cx="5486400" cy="1261884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2800" dirty="0" smtClean="0">
                <a:latin typeface="XM Vahid" pitchFamily="2" charset="-78"/>
                <a:cs typeface="XM Vahid" pitchFamily="2" charset="-78"/>
              </a:rPr>
              <a:t>تغییر</a:t>
            </a:r>
            <a:r>
              <a:rPr lang="en-US" sz="2800" dirty="0" smtClean="0">
                <a:latin typeface="XM Vahid" pitchFamily="2" charset="-78"/>
                <a:cs typeface="XM Vahid" pitchFamily="2" charset="-78"/>
              </a:rPr>
              <a:t> </a:t>
            </a:r>
            <a:r>
              <a:rPr lang="fa-IR" sz="2800" dirty="0" smtClean="0">
                <a:latin typeface="XM Vahid" pitchFamily="2" charset="-78"/>
                <a:cs typeface="XM Vahid" pitchFamily="2" charset="-78"/>
              </a:rPr>
              <a:t>جغرافیا</a:t>
            </a:r>
            <a:endParaRPr lang="en-US" sz="2800" dirty="0" smtClean="0">
              <a:latin typeface="XM Vahid" pitchFamily="2" charset="-78"/>
              <a:cs typeface="XM Vahid" pitchFamily="2" charset="-78"/>
            </a:endParaRPr>
          </a:p>
          <a:p>
            <a:pPr lvl="0" algn="just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مدل موجود را جایی که رقبای شما به آن دسترسی ندارند اجرا کنید</a:t>
            </a:r>
            <a:endParaRPr lang="en-US" sz="24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:\axkadeh\4297607-WATER_RUNOFF_CHANNELS_Mandu.jpg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l="2430" t="4937" r="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466433"/>
            <a:ext cx="5486400" cy="523220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2800" dirty="0" smtClean="0">
                <a:latin typeface="XM Vahid" pitchFamily="2" charset="-78"/>
                <a:cs typeface="XM Vahid" pitchFamily="2" charset="-78"/>
              </a:rPr>
              <a:t>تغییر</a:t>
            </a:r>
            <a:r>
              <a:rPr lang="en-US" sz="2800" dirty="0" smtClean="0">
                <a:latin typeface="XM Vahid" pitchFamily="2" charset="-78"/>
                <a:cs typeface="XM Vahid" pitchFamily="2" charset="-78"/>
              </a:rPr>
              <a:t> </a:t>
            </a:r>
            <a:r>
              <a:rPr lang="fa-IR" sz="2800" dirty="0" smtClean="0">
                <a:latin typeface="XM Vahid" pitchFamily="2" charset="-78"/>
                <a:cs typeface="XM Vahid" pitchFamily="2" charset="-78"/>
              </a:rPr>
              <a:t>جغرافیا</a:t>
            </a:r>
            <a:endParaRPr lang="en-US" sz="2800" dirty="0" smtClean="0"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19800" y="1295400"/>
            <a:ext cx="28194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 </a:t>
            </a:r>
          </a:p>
          <a:p>
            <a:pPr algn="ctr" rtl="1"/>
            <a:r>
              <a:rPr lang="fa-IR" sz="3200" i="1" dirty="0" smtClean="0">
                <a:solidFill>
                  <a:srgbClr val="FFFF00"/>
                </a:solidFill>
                <a:cs typeface="B Zar" pitchFamily="2" charset="-78"/>
              </a:rPr>
              <a:t>راکت اینترنت</a:t>
            </a:r>
          </a:p>
          <a:p>
            <a:pPr algn="ctr" rtl="1"/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4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یک شرکت اروپایی که مدل‌های موفق کسب و کار جهانی را در کشورها به صورت محلی اجرا می‌کند.</a:t>
            </a:r>
          </a:p>
          <a:p>
            <a:pPr algn="ctr" rtl="1"/>
            <a:endParaRPr lang="en-US" sz="24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en-US" sz="2400" dirty="0" smtClean="0">
                <a:solidFill>
                  <a:schemeClr val="bg1"/>
                </a:solidFill>
                <a:cs typeface="B Yekan" pitchFamily="2" charset="-78"/>
              </a:rPr>
              <a:t>Bodofood.ir</a:t>
            </a:r>
          </a:p>
          <a:p>
            <a:pPr algn="ct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سفارش آنلاین غذا</a:t>
            </a:r>
          </a:p>
        </p:txBody>
      </p:sp>
      <p:pic>
        <p:nvPicPr>
          <p:cNvPr id="291845" name="Picture 5" descr="C:\Documents and Settings\Mahdi\Desktop\10380288_380572468769081_3046606358549278074_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" y="2438400"/>
            <a:ext cx="3124200" cy="3124200"/>
          </a:xfrm>
          <a:prstGeom prst="rect">
            <a:avLst/>
          </a:prstGeom>
          <a:noFill/>
        </p:spPr>
      </p:pic>
      <p:pic>
        <p:nvPicPr>
          <p:cNvPr id="17410" name="Picture 2" descr="http://www.kenontek.com/wp-content/uploads/2013/07/rocket3.jpe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62400" y="3352800"/>
            <a:ext cx="1447800" cy="14478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:\axkadeh\4297607-WATER_RUNOFF_CHANNELS_Mandu.jpg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l="2430" t="4937" r="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466433"/>
            <a:ext cx="5486400" cy="1261884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2800" dirty="0" smtClean="0">
                <a:latin typeface="XM Vahid" pitchFamily="2" charset="-78"/>
                <a:cs typeface="XM Vahid" pitchFamily="2" charset="-78"/>
              </a:rPr>
              <a:t>شخصی‌سازی انبوه</a:t>
            </a:r>
            <a:endParaRPr lang="en-US" sz="2800" dirty="0" smtClean="0">
              <a:latin typeface="XM Vahid" pitchFamily="2" charset="-78"/>
              <a:cs typeface="XM Vahid" pitchFamily="2" charset="-78"/>
            </a:endParaRPr>
          </a:p>
          <a:p>
            <a:pPr lvl="0" algn="just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مدل‌های کسب و کار قدیمی را به صورت انبوه شخصی‌سازی کنید</a:t>
            </a:r>
            <a:endParaRPr lang="en-US" sz="24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" descr="F:\axkadeh\4297607-WATER_RUNOFF_CHANNELS_Mandu.jpg"/>
          <p:cNvPicPr>
            <a:picLocks noChangeAspect="1" noChangeArrowheads="1"/>
          </p:cNvPicPr>
          <p:nvPr/>
        </p:nvPicPr>
        <p:blipFill>
          <a:blip r:embed="rId3" cstate="print">
            <a:lum contrast="-30000"/>
          </a:blip>
          <a:srcRect l="2430" t="4937" r="279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2" name="Rectangle 11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0" y="1466433"/>
            <a:ext cx="5486400" cy="1261884"/>
          </a:xfrm>
          <a:prstGeom prst="rect">
            <a:avLst/>
          </a:prstGeom>
          <a:solidFill>
            <a:srgbClr val="00B0F0">
              <a:alpha val="50196"/>
            </a:srgbClr>
          </a:solidFill>
        </p:spPr>
        <p:txBody>
          <a:bodyPr wrap="square">
            <a:spAutoFit/>
          </a:bodyPr>
          <a:lstStyle/>
          <a:p>
            <a:pPr lvl="0" algn="r" rtl="1"/>
            <a:r>
              <a:rPr lang="fa-IR" sz="2800" dirty="0" smtClean="0">
                <a:latin typeface="XM Vahid" pitchFamily="2" charset="-78"/>
                <a:cs typeface="XM Vahid" pitchFamily="2" charset="-78"/>
              </a:rPr>
              <a:t>شخصی‌سازی انبوه</a:t>
            </a:r>
            <a:endParaRPr lang="en-US" sz="2800" dirty="0" smtClean="0">
              <a:latin typeface="XM Vahid" pitchFamily="2" charset="-78"/>
              <a:cs typeface="XM Vahid" pitchFamily="2" charset="-78"/>
            </a:endParaRPr>
          </a:p>
          <a:p>
            <a:pPr lvl="0" algn="just" rtl="1"/>
            <a:r>
              <a:rPr lang="fa-IR" sz="2400" dirty="0" smtClean="0">
                <a:solidFill>
                  <a:srgbClr val="FFFF00"/>
                </a:solidFill>
                <a:cs typeface="B Yekan" pitchFamily="2" charset="-78"/>
              </a:rPr>
              <a:t>مدل‌های کسب و کار قدیمی را به صورت انبوه شخصی‌سازی کنید</a:t>
            </a:r>
            <a:endParaRPr lang="en-US" sz="2400" dirty="0" smtClean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867400" y="1066800"/>
            <a:ext cx="3200400" cy="5791200"/>
          </a:xfrm>
          <a:prstGeom prst="rect">
            <a:avLst/>
          </a:prstGeom>
          <a:solidFill>
            <a:srgbClr val="4F81BD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 cstate="print"/>
          <a:srcRect l="28333" t="26000" r="16667" b="46444"/>
          <a:stretch>
            <a:fillRect/>
          </a:stretch>
        </p:blipFill>
        <p:spPr bwMode="auto">
          <a:xfrm>
            <a:off x="228600" y="3200400"/>
            <a:ext cx="51816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6019800" y="1219200"/>
            <a:ext cx="289560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/>
            <a:r>
              <a:rPr lang="fa-IR" sz="3200" i="1" dirty="0" smtClean="0">
                <a:solidFill>
                  <a:schemeClr val="bg1"/>
                </a:solidFill>
                <a:cs typeface="B Zar" pitchFamily="2" charset="-78"/>
              </a:rPr>
              <a:t>مثال:</a:t>
            </a:r>
          </a:p>
          <a:p>
            <a:pPr algn="ctr" rtl="1"/>
            <a:r>
              <a:rPr lang="en-US" sz="3200" i="1" dirty="0" smtClean="0">
                <a:solidFill>
                  <a:srgbClr val="FFFF00"/>
                </a:solidFill>
                <a:cs typeface="B Zar" pitchFamily="2" charset="-78"/>
              </a:rPr>
              <a:t> axprint.com</a:t>
            </a:r>
            <a:endParaRPr lang="fa-IR" sz="3200" i="1" dirty="0" smtClean="0">
              <a:solidFill>
                <a:srgbClr val="FFFF00"/>
              </a:solidFill>
              <a:cs typeface="B Zar" pitchFamily="2" charset="-78"/>
            </a:endParaRPr>
          </a:p>
          <a:p>
            <a:pPr algn="ctr" rtl="1"/>
            <a:endParaRPr lang="fa-IR" sz="2000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عکس پرینت عکاسخانه اینترنتی شماست. </a:t>
            </a:r>
          </a:p>
          <a:p>
            <a:pPr algn="ctr" rtl="1"/>
            <a:endParaRPr lang="fa-IR" sz="2000" dirty="0" smtClean="0">
              <a:solidFill>
                <a:schemeClr val="bg1"/>
              </a:solidFill>
              <a:cs typeface="B Yekan" pitchFamily="2" charset="-78"/>
            </a:endParaRPr>
          </a:p>
          <a:p>
            <a:pPr algn="ctr" rtl="1"/>
            <a:r>
              <a:rPr lang="fa-IR" sz="2000" dirty="0" smtClean="0">
                <a:solidFill>
                  <a:schemeClr val="bg1"/>
                </a:solidFill>
                <a:cs typeface="B Yekan" pitchFamily="2" charset="-78"/>
              </a:rPr>
              <a:t>شما با عکس پرینت بدون نیاز به اینکه از خانه خارج شوید می‌توانید عکس‌های خود را سفارش چاپ بدهید و یا از عکس‌های خود محصولات متنوع مثل «کتاب عکس»، کارت تبریک، تقویم شخصی و ... را به صورت آنلاین طراحی و سفارش چاپ بدهید.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 cstate="print"/>
          <a:srcRect l="63889" t="9778" r="16667" b="82222"/>
          <a:stretch>
            <a:fillRect/>
          </a:stretch>
        </p:blipFill>
        <p:spPr bwMode="auto">
          <a:xfrm>
            <a:off x="1524000" y="5943600"/>
            <a:ext cx="2667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219200"/>
            <a:ext cx="9144000" cy="52322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FFFF00"/>
                </a:solidFill>
                <a:cs typeface="B Yekan" pitchFamily="2" charset="-78"/>
              </a:rPr>
              <a:t>برای حرکت در این شاهراه</a:t>
            </a:r>
            <a:endParaRPr lang="en-US" sz="28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01263" y="2199620"/>
            <a:ext cx="8741497" cy="31700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0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حواس‌تان به </a:t>
            </a:r>
          </a:p>
          <a:p>
            <a:pPr algn="ctr" rtl="1"/>
            <a:r>
              <a:rPr lang="fa-IR" sz="8000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رقبا و ایده‌های موجود</a:t>
            </a:r>
          </a:p>
          <a:p>
            <a:pPr algn="ctr" rtl="1"/>
            <a:r>
              <a:rPr lang="fa-IR" sz="60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باشد</a:t>
            </a:r>
            <a:endParaRPr lang="en-US" sz="6000" dirty="0">
              <a:solidFill>
                <a:srgbClr val="002060"/>
              </a:solidFill>
              <a:latin typeface="XM Vahid" pitchFamily="2" charset="-78"/>
              <a:cs typeface="XM Vahid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mastersofseo.com/wp-content/uploads/2009/01/inspiratio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4918"/>
            <a:ext cx="9144000" cy="6862918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5754469"/>
            <a:ext cx="9144000" cy="646331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3. شاهراه تقلید از ایده‌های موجود</a:t>
            </a:r>
            <a:endParaRPr lang="en-US" sz="3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044966"/>
            <a:ext cx="9144000" cy="646331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2. شاهراه گرایشات و روندهای بازار</a:t>
            </a:r>
            <a:endParaRPr lang="en-US" sz="3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343400"/>
            <a:ext cx="9144000" cy="646331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solidFill>
                  <a:srgbClr val="FFFF00"/>
                </a:solidFill>
                <a:cs typeface="B Yekan" pitchFamily="2" charset="-78"/>
              </a:rPr>
              <a:t>1. شاهراه فناوری‌های جدید</a:t>
            </a:r>
            <a:endParaRPr lang="en-US" sz="36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33400"/>
            <a:ext cx="7772400" cy="156966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4800" dirty="0" smtClean="0">
                <a:solidFill>
                  <a:srgbClr val="FFFF00"/>
                </a:solidFill>
                <a:latin typeface="XM Vahid" pitchFamily="2" charset="-78"/>
                <a:cs typeface="XM Vahid" pitchFamily="2" charset="-78"/>
              </a:rPr>
              <a:t>شاهراه برای ایده‌پردازی </a:t>
            </a:r>
            <a:endParaRPr lang="en-US" sz="4800" dirty="0" smtClean="0">
              <a:solidFill>
                <a:srgbClr val="FFFF00"/>
              </a:solidFill>
              <a:latin typeface="XM Vahid" pitchFamily="2" charset="-78"/>
              <a:cs typeface="XM Vahid" pitchFamily="2" charset="-78"/>
            </a:endParaRPr>
          </a:p>
          <a:p>
            <a:pPr algn="ctr" rtl="1"/>
            <a:r>
              <a:rPr lang="fa-IR" sz="4800" dirty="0" smtClean="0">
                <a:solidFill>
                  <a:srgbClr val="7030A0"/>
                </a:solidFill>
                <a:latin typeface="XM Vahid" pitchFamily="2" charset="-78"/>
                <a:cs typeface="XM Vahid" pitchFamily="2" charset="-78"/>
              </a:rPr>
              <a:t>کسب و کارهای نوپا</a:t>
            </a:r>
            <a:endParaRPr lang="en-US" sz="4800" dirty="0">
              <a:solidFill>
                <a:srgbClr val="7030A0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696200" y="304800"/>
            <a:ext cx="1340432" cy="22159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13800" dirty="0" smtClean="0">
                <a:cs typeface="B Titr" pitchFamily="2" charset="-78"/>
              </a:rPr>
              <a:t>3</a:t>
            </a:r>
            <a:endParaRPr lang="en-US" sz="13800" dirty="0"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l="8823" t="12444" r="56177" b="18222"/>
          <a:stretch>
            <a:fillRect/>
          </a:stretch>
        </p:blipFill>
        <p:spPr bwMode="auto">
          <a:xfrm>
            <a:off x="0" y="838200"/>
            <a:ext cx="9184054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1010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blog.mnasseri.ir</a:t>
            </a:r>
            <a:r>
              <a:rPr lang="en-US" sz="3200" b="1" dirty="0" smtClean="0"/>
              <a:t>		</a:t>
            </a:r>
            <a:r>
              <a:rPr lang="en-US" sz="3200" b="1" dirty="0" smtClean="0">
                <a:solidFill>
                  <a:srgbClr val="0070C0"/>
                </a:solidFill>
              </a:rPr>
              <a:t>about.me/</a:t>
            </a:r>
            <a:r>
              <a:rPr lang="en-US" sz="3200" b="1" dirty="0" smtClean="0">
                <a:solidFill>
                  <a:schemeClr val="bg1"/>
                </a:solidFill>
              </a:rPr>
              <a:t>mahdi.nasseri</a:t>
            </a:r>
            <a:endParaRPr lang="en-US" sz="32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FF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202" name="Picture 2"/>
          <p:cNvPicPr>
            <a:picLocks noChangeAspect="1" noChangeArrowheads="1"/>
          </p:cNvPicPr>
          <p:nvPr/>
        </p:nvPicPr>
        <p:blipFill>
          <a:blip r:embed="rId3" cstate="print"/>
          <a:srcRect l="8823" t="12444" r="56177" b="18222"/>
          <a:stretch>
            <a:fillRect/>
          </a:stretch>
        </p:blipFill>
        <p:spPr bwMode="auto">
          <a:xfrm>
            <a:off x="0" y="838200"/>
            <a:ext cx="9184054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101025"/>
            <a:ext cx="9144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chemeClr val="bg1"/>
                </a:solidFill>
              </a:rPr>
              <a:t>blog.mnasseri.ir</a:t>
            </a:r>
            <a:r>
              <a:rPr lang="en-US" sz="3200" b="1" dirty="0" smtClean="0"/>
              <a:t>		</a:t>
            </a:r>
            <a:r>
              <a:rPr lang="en-US" sz="3200" b="1" dirty="0" smtClean="0">
                <a:solidFill>
                  <a:srgbClr val="0070C0"/>
                </a:solidFill>
              </a:rPr>
              <a:t>about.me/</a:t>
            </a:r>
            <a:r>
              <a:rPr lang="en-US" sz="3200" b="1" dirty="0" smtClean="0">
                <a:solidFill>
                  <a:schemeClr val="bg1"/>
                </a:solidFill>
              </a:rPr>
              <a:t>mahdi.nasseri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5599093"/>
            <a:ext cx="5638800" cy="954107"/>
          </a:xfrm>
          <a:prstGeom prst="rect">
            <a:avLst/>
          </a:prstGeom>
          <a:solidFill>
            <a:srgbClr val="FFFF00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</a:rPr>
              <a:t>دانلود اسلایدها</a:t>
            </a:r>
            <a:endParaRPr lang="en-US" sz="2800" dirty="0" smtClean="0">
              <a:solidFill>
                <a:srgbClr val="002060"/>
              </a:solidFill>
              <a:latin typeface="XM Vahid" pitchFamily="2" charset="-78"/>
              <a:cs typeface="XM Vahid" pitchFamily="2" charset="-78"/>
            </a:endParaRPr>
          </a:p>
          <a:p>
            <a:pPr algn="ctr" rtl="1"/>
            <a:r>
              <a:rPr lang="en-US" sz="2800" dirty="0" smtClean="0">
                <a:solidFill>
                  <a:srgbClr val="002060"/>
                </a:solidFill>
                <a:latin typeface="XM Vahid" pitchFamily="2" charset="-78"/>
                <a:cs typeface="XM Vahid" pitchFamily="2" charset="-78"/>
                <a:hlinkClick r:id="rId4" action="ppaction://hlinkfile"/>
              </a:rPr>
              <a:t>slideshare.net/</a:t>
            </a:r>
            <a:r>
              <a:rPr lang="en-US" sz="2800" dirty="0" smtClean="0">
                <a:latin typeface="XM Vahid" pitchFamily="2" charset="-78"/>
                <a:cs typeface="XM Vahid" pitchFamily="2" charset="-78"/>
                <a:hlinkClick r:id="rId4" action="ppaction://hlinkfile"/>
              </a:rPr>
              <a:t>mahdinasseri</a:t>
            </a:r>
            <a:endParaRPr lang="en-US" sz="2800" dirty="0">
              <a:latin typeface="XM Vahid" pitchFamily="2" charset="-78"/>
              <a:cs typeface="XM Vahid" pitchFamily="2" charset="-78"/>
            </a:endParaRPr>
          </a:p>
        </p:txBody>
      </p:sp>
      <p:pic>
        <p:nvPicPr>
          <p:cNvPr id="1026" name="Picture 2" descr="D:\dropbox\Dropbox\work\my 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33800" y="1219200"/>
            <a:ext cx="1651860" cy="1377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4210" name="AutoShape 2" descr="http://rack.2.mshcdn.com/media/ZgkyMDEyLzEyLzExLzVmL2luc3RhZ3JhbWNyLjEwVS5qcGcKcAl0aHVtYgk5NTB4NTM0IwplCWpwZw/61a3c7db/7a6/instagram-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4211" name="Picture 3" descr="C:\Documents and Settings\Mehdi\Desktop\instagram-crop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14993" y="6096000"/>
            <a:ext cx="2929007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تلفن‌های هوشمند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4210" name="AutoShape 2" descr="http://rack.2.mshcdn.com/media/ZgkyMDEyLzEyLzExLzVmL2luc3RhZ3JhbWNyLjEwVS5qcGcKcAl0aHVtYgk5NTB4NTM0IwplCWpwZw/61a3c7db/7a6/instagram-crop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4211" name="Picture 3" descr="C:\Documents and Settings\Mehdi\Desktop\instagram-crop.jpg"/>
          <p:cNvPicPr>
            <a:picLocks noChangeAspect="1" noChangeArrowheads="1"/>
          </p:cNvPicPr>
          <p:nvPr/>
        </p:nvPicPr>
        <p:blipFill>
          <a:blip r:embed="rId3" cstate="print">
            <a:lum bright="-20000" contrast="-40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pic>
        <p:nvPicPr>
          <p:cNvPr id="177156" name="Picture 4" descr="F:\nasseri\Dropbox\work\slides\pics\instagera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43000" y="4876800"/>
            <a:ext cx="5724525" cy="140114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163" name="Picture 3" descr="C:\Documents and Settings\Mahdi\Desktop\qgnqzxb8-1366597723.jpg"/>
          <p:cNvPicPr>
            <a:picLocks noChangeAspect="1" noChangeArrowheads="1"/>
          </p:cNvPicPr>
          <p:nvPr/>
        </p:nvPicPr>
        <p:blipFill>
          <a:blip r:embed="rId2" cstate="print"/>
          <a:srcRect r="11050"/>
          <a:stretch>
            <a:fillRect/>
          </a:stretch>
        </p:blipFill>
        <p:spPr bwMode="auto">
          <a:xfrm>
            <a:off x="-1" y="0"/>
            <a:ext cx="9144001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02920" y="6096000"/>
            <a:ext cx="2541080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solidFill>
                  <a:schemeClr val="bg1"/>
                </a:solidFill>
                <a:latin typeface="XM Vahid" pitchFamily="2" charset="-78"/>
                <a:cs typeface="XM Vahid" pitchFamily="2" charset="-78"/>
              </a:rPr>
              <a:t>پهنای باند بالا</a:t>
            </a:r>
            <a:endParaRPr lang="en-US" sz="3200" dirty="0">
              <a:solidFill>
                <a:schemeClr val="bg1"/>
              </a:solidFill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220162" name="AutoShape 2" descr="https://62e528761d0685343e1c-f3d1b99a743ffa4142d9d7f1978d9686.ssl.cf2.rackcdn.com/files/22704/area14mp/qgnqzxb8-136659772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www.dailytechmag.com/wp-content/uploads/2010/06/Skyp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74370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143470"/>
            <a:ext cx="9144000" cy="923330"/>
          </a:xfrm>
          <a:prstGeom prst="rect">
            <a:avLst/>
          </a:prstGeom>
          <a:solidFill>
            <a:srgbClr val="00B0F0">
              <a:alpha val="69804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5400" dirty="0" smtClean="0">
                <a:solidFill>
                  <a:srgbClr val="FFFF00"/>
                </a:solidFill>
                <a:cs typeface="B Yekan" pitchFamily="2" charset="-78"/>
              </a:rPr>
              <a:t>1. شاهراه فــناوری‌های جـدید</a:t>
            </a:r>
            <a:endParaRPr lang="en-US" sz="5400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602920" y="6096000"/>
            <a:ext cx="2541080" cy="584775"/>
          </a:xfrm>
          <a:prstGeom prst="rect">
            <a:avLst/>
          </a:prstGeom>
          <a:solidFill>
            <a:srgbClr val="FF0000"/>
          </a:solidFill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XM Vahid" pitchFamily="2" charset="-78"/>
                <a:cs typeface="XM Vahid" pitchFamily="2" charset="-78"/>
              </a:rPr>
              <a:t>پهنای باند بالا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XM Vahid" pitchFamily="2" charset="-78"/>
              <a:cs typeface="XM Vahid" pitchFamily="2" charset="-78"/>
            </a:endParaRPr>
          </a:p>
        </p:txBody>
      </p:sp>
      <p:sp>
        <p:nvSpPr>
          <p:cNvPr id="220162" name="AutoShape 2" descr="https://62e528761d0685343e1c-f3d1b99a743ffa4142d9d7f1978d9686.ssl.cf2.rackcdn.com/files/22704/area14mp/qgnqzxb8-1366597723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3894</TotalTime>
  <Words>1550</Words>
  <Application>Microsoft Office PowerPoint</Application>
  <PresentationFormat>On-screen Show (4:3)</PresentationFormat>
  <Paragraphs>338</Paragraphs>
  <Slides>57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6" baseType="lpstr">
      <vt:lpstr>Arial</vt:lpstr>
      <vt:lpstr>Calibri</vt:lpstr>
      <vt:lpstr>B Titr</vt:lpstr>
      <vt:lpstr>B Yekan</vt:lpstr>
      <vt:lpstr>12   Yagut_shsmrt</vt:lpstr>
      <vt:lpstr>B Mitra</vt:lpstr>
      <vt:lpstr>XM Vahid</vt:lpstr>
      <vt:lpstr>B Zar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naseri</dc:creator>
  <cp:lastModifiedBy>mahdi</cp:lastModifiedBy>
  <cp:revision>277</cp:revision>
  <dcterms:created xsi:type="dcterms:W3CDTF">2006-08-16T00:00:00Z</dcterms:created>
  <dcterms:modified xsi:type="dcterms:W3CDTF">2015-01-25T19:06:40Z</dcterms:modified>
</cp:coreProperties>
</file>